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273" r:id="rId7"/>
    <p:sldId id="271" r:id="rId8"/>
    <p:sldId id="261" r:id="rId9"/>
    <p:sldId id="272" r:id="rId10"/>
    <p:sldId id="262" r:id="rId11"/>
    <p:sldId id="263" r:id="rId12"/>
    <p:sldId id="264" r:id="rId13"/>
    <p:sldId id="269" r:id="rId14"/>
    <p:sldId id="270" r:id="rId15"/>
    <p:sldId id="266" r:id="rId16"/>
    <p:sldId id="267" r:id="rId17"/>
    <p:sldId id="268" r:id="rId18"/>
    <p:sldId id="277" r:id="rId19"/>
    <p:sldId id="276" r:id="rId20"/>
    <p:sldId id="274" r:id="rId21"/>
    <p:sldId id="275" r:id="rId22"/>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D60093"/>
    <a:srgbClr val="3955DF"/>
    <a:srgbClr val="2245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1" d="100"/>
          <a:sy n="51" d="100"/>
        </p:scale>
        <p:origin x="-2292" y="-10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203C74-E0C4-4871-BD10-33D03366976F}" type="datetimeFigureOut">
              <a:rPr lang="en-US" smtClean="0"/>
              <a:t>5/6/2019</a:t>
            </a:fld>
            <a:endParaRPr lang="en-US"/>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A735A4-5ED7-4E8D-A6CC-77F8EEC3E79E}" type="slidenum">
              <a:rPr lang="en-US" smtClean="0"/>
              <a:t>‹#›</a:t>
            </a:fld>
            <a:endParaRPr lang="en-US"/>
          </a:p>
        </p:txBody>
      </p:sp>
    </p:spTree>
    <p:extLst>
      <p:ext uri="{BB962C8B-B14F-4D97-AF65-F5344CB8AC3E}">
        <p14:creationId xmlns:p14="http://schemas.microsoft.com/office/powerpoint/2010/main" val="438147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A735A4-5ED7-4E8D-A6CC-77F8EEC3E79E}" type="slidenum">
              <a:rPr lang="en-US" smtClean="0"/>
              <a:t>15</a:t>
            </a:fld>
            <a:endParaRPr lang="en-US"/>
          </a:p>
        </p:txBody>
      </p:sp>
    </p:spTree>
    <p:extLst>
      <p:ext uri="{BB962C8B-B14F-4D97-AF65-F5344CB8AC3E}">
        <p14:creationId xmlns:p14="http://schemas.microsoft.com/office/powerpoint/2010/main" val="2102940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E30974-9416-4D25-9B1C-808F97855FA7}"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39C7A9-9F23-413C-8315-825C6535694E}" type="slidenum">
              <a:rPr lang="en-US" smtClean="0"/>
              <a:t>‹#›</a:t>
            </a:fld>
            <a:endParaRPr lang="en-US"/>
          </a:p>
        </p:txBody>
      </p:sp>
    </p:spTree>
    <p:extLst>
      <p:ext uri="{BB962C8B-B14F-4D97-AF65-F5344CB8AC3E}">
        <p14:creationId xmlns:p14="http://schemas.microsoft.com/office/powerpoint/2010/main" val="380355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30974-9416-4D25-9B1C-808F97855FA7}"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39C7A9-9F23-413C-8315-825C6535694E}" type="slidenum">
              <a:rPr lang="en-US" smtClean="0"/>
              <a:t>‹#›</a:t>
            </a:fld>
            <a:endParaRPr lang="en-US"/>
          </a:p>
        </p:txBody>
      </p:sp>
    </p:spTree>
    <p:extLst>
      <p:ext uri="{BB962C8B-B14F-4D97-AF65-F5344CB8AC3E}">
        <p14:creationId xmlns:p14="http://schemas.microsoft.com/office/powerpoint/2010/main" val="528249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30974-9416-4D25-9B1C-808F97855FA7}"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39C7A9-9F23-413C-8315-825C6535694E}" type="slidenum">
              <a:rPr lang="en-US" smtClean="0"/>
              <a:t>‹#›</a:t>
            </a:fld>
            <a:endParaRPr lang="en-US"/>
          </a:p>
        </p:txBody>
      </p:sp>
    </p:spTree>
    <p:extLst>
      <p:ext uri="{BB962C8B-B14F-4D97-AF65-F5344CB8AC3E}">
        <p14:creationId xmlns:p14="http://schemas.microsoft.com/office/powerpoint/2010/main" val="3237045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30974-9416-4D25-9B1C-808F97855FA7}"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39C7A9-9F23-413C-8315-825C6535694E}" type="slidenum">
              <a:rPr lang="en-US" smtClean="0"/>
              <a:t>‹#›</a:t>
            </a:fld>
            <a:endParaRPr lang="en-US"/>
          </a:p>
        </p:txBody>
      </p:sp>
    </p:spTree>
    <p:extLst>
      <p:ext uri="{BB962C8B-B14F-4D97-AF65-F5344CB8AC3E}">
        <p14:creationId xmlns:p14="http://schemas.microsoft.com/office/powerpoint/2010/main" val="74624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E30974-9416-4D25-9B1C-808F97855FA7}" type="datetimeFigureOut">
              <a:rPr lang="en-US" smtClean="0"/>
              <a:t>5/6/2019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39C7A9-9F23-413C-8315-825C6535694E}" type="slidenum">
              <a:rPr lang="en-US" smtClean="0"/>
              <a:t>‹#›</a:t>
            </a:fld>
            <a:endParaRPr lang="en-US"/>
          </a:p>
        </p:txBody>
      </p:sp>
    </p:spTree>
    <p:extLst>
      <p:ext uri="{BB962C8B-B14F-4D97-AF65-F5344CB8AC3E}">
        <p14:creationId xmlns:p14="http://schemas.microsoft.com/office/powerpoint/2010/main" val="123116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E30974-9416-4D25-9B1C-808F97855FA7}"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39C7A9-9F23-413C-8315-825C6535694E}" type="slidenum">
              <a:rPr lang="en-US" smtClean="0"/>
              <a:t>‹#›</a:t>
            </a:fld>
            <a:endParaRPr lang="en-US"/>
          </a:p>
        </p:txBody>
      </p:sp>
    </p:spTree>
    <p:extLst>
      <p:ext uri="{BB962C8B-B14F-4D97-AF65-F5344CB8AC3E}">
        <p14:creationId xmlns:p14="http://schemas.microsoft.com/office/powerpoint/2010/main" val="425514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E30974-9416-4D25-9B1C-808F97855FA7}" type="datetimeFigureOut">
              <a:rPr lang="en-US" smtClean="0"/>
              <a:t>5/6/2019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39C7A9-9F23-413C-8315-825C6535694E}" type="slidenum">
              <a:rPr lang="en-US" smtClean="0"/>
              <a:t>‹#›</a:t>
            </a:fld>
            <a:endParaRPr lang="en-US"/>
          </a:p>
        </p:txBody>
      </p:sp>
    </p:spTree>
    <p:extLst>
      <p:ext uri="{BB962C8B-B14F-4D97-AF65-F5344CB8AC3E}">
        <p14:creationId xmlns:p14="http://schemas.microsoft.com/office/powerpoint/2010/main" val="505295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E30974-9416-4D25-9B1C-808F97855FA7}" type="datetimeFigureOut">
              <a:rPr lang="en-US" smtClean="0"/>
              <a:t>5/6/2019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39C7A9-9F23-413C-8315-825C6535694E}" type="slidenum">
              <a:rPr lang="en-US" smtClean="0"/>
              <a:t>‹#›</a:t>
            </a:fld>
            <a:endParaRPr lang="en-US"/>
          </a:p>
        </p:txBody>
      </p:sp>
    </p:spTree>
    <p:extLst>
      <p:ext uri="{BB962C8B-B14F-4D97-AF65-F5344CB8AC3E}">
        <p14:creationId xmlns:p14="http://schemas.microsoft.com/office/powerpoint/2010/main" val="2639986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30974-9416-4D25-9B1C-808F97855FA7}" type="datetimeFigureOut">
              <a:rPr lang="en-US" smtClean="0"/>
              <a:t>5/6/2019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39C7A9-9F23-413C-8315-825C6535694E}" type="slidenum">
              <a:rPr lang="en-US" smtClean="0"/>
              <a:t>‹#›</a:t>
            </a:fld>
            <a:endParaRPr lang="en-US"/>
          </a:p>
        </p:txBody>
      </p:sp>
    </p:spTree>
    <p:extLst>
      <p:ext uri="{BB962C8B-B14F-4D97-AF65-F5344CB8AC3E}">
        <p14:creationId xmlns:p14="http://schemas.microsoft.com/office/powerpoint/2010/main" val="3177111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30974-9416-4D25-9B1C-808F97855FA7}"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39C7A9-9F23-413C-8315-825C6535694E}" type="slidenum">
              <a:rPr lang="en-US" smtClean="0"/>
              <a:t>‹#›</a:t>
            </a:fld>
            <a:endParaRPr lang="en-US"/>
          </a:p>
        </p:txBody>
      </p:sp>
    </p:spTree>
    <p:extLst>
      <p:ext uri="{BB962C8B-B14F-4D97-AF65-F5344CB8AC3E}">
        <p14:creationId xmlns:p14="http://schemas.microsoft.com/office/powerpoint/2010/main" val="907275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30974-9416-4D25-9B1C-808F97855FA7}" type="datetimeFigureOut">
              <a:rPr lang="en-US" smtClean="0"/>
              <a:t>5/6/2019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39C7A9-9F23-413C-8315-825C6535694E}" type="slidenum">
              <a:rPr lang="en-US" smtClean="0"/>
              <a:t>‹#›</a:t>
            </a:fld>
            <a:endParaRPr lang="en-US"/>
          </a:p>
        </p:txBody>
      </p:sp>
    </p:spTree>
    <p:extLst>
      <p:ext uri="{BB962C8B-B14F-4D97-AF65-F5344CB8AC3E}">
        <p14:creationId xmlns:p14="http://schemas.microsoft.com/office/powerpoint/2010/main" val="2641190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28E30974-9416-4D25-9B1C-808F97855FA7}" type="datetimeFigureOut">
              <a:rPr lang="en-US" smtClean="0"/>
              <a:t>5/6/2019</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D539C7A9-9F23-413C-8315-825C6535694E}" type="slidenum">
              <a:rPr lang="en-US" smtClean="0"/>
              <a:t>‹#›</a:t>
            </a:fld>
            <a:endParaRPr lang="en-US"/>
          </a:p>
        </p:txBody>
      </p:sp>
    </p:spTree>
    <p:extLst>
      <p:ext uri="{BB962C8B-B14F-4D97-AF65-F5344CB8AC3E}">
        <p14:creationId xmlns:p14="http://schemas.microsoft.com/office/powerpoint/2010/main" val="4114684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8.jpeg"/><Relationship Id="rId5" Type="http://schemas.microsoft.com/office/2007/relationships/hdphoto" Target="../media/hdphoto5.wdp"/><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e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5.jpe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7000" contrast="7000"/>
                    </a14:imgEffect>
                  </a14:imgLayer>
                </a14:imgProps>
              </a:ext>
              <a:ext uri="{28A0092B-C50C-407E-A947-70E740481C1C}">
                <a14:useLocalDpi xmlns:a14="http://schemas.microsoft.com/office/drawing/2010/main" val="0"/>
              </a:ext>
            </a:extLst>
          </a:blip>
          <a:srcRect/>
          <a:stretch>
            <a:fillRect/>
          </a:stretch>
        </p:blipFill>
        <p:spPr bwMode="auto">
          <a:xfrm>
            <a:off x="0" y="0"/>
            <a:ext cx="6858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5715000"/>
            <a:ext cx="6858000" cy="2677656"/>
          </a:xfrm>
          <a:prstGeom prst="rect">
            <a:avLst/>
          </a:prstGeom>
          <a:noFill/>
        </p:spPr>
        <p:txBody>
          <a:bodyPr wrap="square" rtlCol="0">
            <a:spAutoFit/>
          </a:bodyPr>
          <a:lstStyle/>
          <a:p>
            <a:pPr algn="ctr"/>
            <a:r>
              <a:rPr lang="en-US" sz="2800" b="1" dirty="0" smtClean="0">
                <a:latin typeface="Arial" pitchFamily="34" charset="0"/>
                <a:cs typeface="Arial" pitchFamily="34" charset="0"/>
              </a:rPr>
              <a:t>ANNUAL REPORT</a:t>
            </a:r>
          </a:p>
          <a:p>
            <a:pPr algn="ctr"/>
            <a:r>
              <a:rPr lang="en-US" sz="2800" b="1" dirty="0" smtClean="0">
                <a:latin typeface="Arial" pitchFamily="34" charset="0"/>
                <a:cs typeface="Arial" pitchFamily="34" charset="0"/>
              </a:rPr>
              <a:t>2015-16</a:t>
            </a:r>
          </a:p>
          <a:p>
            <a:pPr algn="ctr"/>
            <a:endParaRPr lang="en-US" sz="2800" b="1" dirty="0">
              <a:latin typeface="Arial" pitchFamily="34" charset="0"/>
              <a:cs typeface="Arial" pitchFamily="34" charset="0"/>
            </a:endParaRPr>
          </a:p>
          <a:p>
            <a:pPr algn="ctr"/>
            <a:endParaRPr lang="en-US" sz="2800" b="1" dirty="0" smtClean="0">
              <a:latin typeface="Arial" pitchFamily="34" charset="0"/>
              <a:cs typeface="Arial" pitchFamily="34" charset="0"/>
            </a:endParaRPr>
          </a:p>
          <a:p>
            <a:pPr algn="ctr"/>
            <a:r>
              <a:rPr lang="en-US" sz="2800" b="1" dirty="0" smtClean="0">
                <a:solidFill>
                  <a:srgbClr val="3955DF"/>
                </a:solidFill>
                <a:latin typeface="Arial" pitchFamily="34" charset="0"/>
                <a:cs typeface="Arial" pitchFamily="34" charset="0"/>
              </a:rPr>
              <a:t>I-SAKSHAM EDUCATION AND LEARNING FOUNDATION</a:t>
            </a:r>
            <a:endParaRPr lang="en-US" sz="2800" b="1" dirty="0">
              <a:solidFill>
                <a:srgbClr val="3955DF"/>
              </a:solidFill>
              <a:latin typeface="Arial" pitchFamily="34" charset="0"/>
              <a:cs typeface="Arial" pitchFamily="34" charset="0"/>
            </a:endParaRPr>
          </a:p>
        </p:txBody>
      </p:sp>
    </p:spTree>
    <p:extLst>
      <p:ext uri="{BB962C8B-B14F-4D97-AF65-F5344CB8AC3E}">
        <p14:creationId xmlns:p14="http://schemas.microsoft.com/office/powerpoint/2010/main" val="494823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India Fellows\i-Saksham\Annual Report\Annual report 2015-16\selected photo\DSC_0111 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5371" y="1066800"/>
            <a:ext cx="4346511" cy="289767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177282" y="228600"/>
            <a:ext cx="6172200" cy="461665"/>
          </a:xfrm>
          <a:prstGeom prst="rect">
            <a:avLst/>
          </a:prstGeom>
          <a:noFill/>
        </p:spPr>
        <p:txBody>
          <a:bodyPr wrap="square" rtlCol="0">
            <a:spAutoFit/>
          </a:bodyPr>
          <a:lstStyle/>
          <a:p>
            <a:r>
              <a:rPr lang="en-US" sz="2400" b="1" dirty="0" smtClean="0"/>
              <a:t>When Tablets were made the computers</a:t>
            </a:r>
            <a:endParaRPr lang="en-US" sz="2400" b="1"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4465" y="5432247"/>
            <a:ext cx="4310744" cy="28738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7" name="TextBox 6"/>
          <p:cNvSpPr txBox="1"/>
          <p:nvPr/>
        </p:nvSpPr>
        <p:spPr>
          <a:xfrm>
            <a:off x="329682" y="4572000"/>
            <a:ext cx="6172200" cy="461665"/>
          </a:xfrm>
          <a:prstGeom prst="rect">
            <a:avLst/>
          </a:prstGeom>
          <a:noFill/>
        </p:spPr>
        <p:txBody>
          <a:bodyPr wrap="square" rtlCol="0">
            <a:spAutoFit/>
          </a:bodyPr>
          <a:lstStyle/>
          <a:p>
            <a:r>
              <a:rPr lang="en-US" sz="2400" b="1" dirty="0" smtClean="0"/>
              <a:t>And youths learned….</a:t>
            </a:r>
            <a:endParaRPr lang="en-US" sz="2400" b="1" dirty="0"/>
          </a:p>
        </p:txBody>
      </p:sp>
      <p:sp>
        <p:nvSpPr>
          <p:cNvPr id="5" name="TextBox 4"/>
          <p:cNvSpPr txBox="1"/>
          <p:nvPr/>
        </p:nvSpPr>
        <p:spPr>
          <a:xfrm>
            <a:off x="152400" y="1066800"/>
            <a:ext cx="1803918" cy="2308324"/>
          </a:xfrm>
          <a:prstGeom prst="rect">
            <a:avLst/>
          </a:prstGeom>
          <a:noFill/>
        </p:spPr>
        <p:txBody>
          <a:bodyPr wrap="square" rtlCol="0">
            <a:spAutoFit/>
          </a:bodyPr>
          <a:lstStyle/>
          <a:p>
            <a:pPr algn="just"/>
            <a:r>
              <a:rPr lang="en-US" dirty="0" smtClean="0"/>
              <a:t>The tablets were connected with a keyboard and a mouse, and this computer was then used to train community tutors.</a:t>
            </a:r>
            <a:endParaRPr lang="en-US" dirty="0"/>
          </a:p>
        </p:txBody>
      </p:sp>
      <p:sp>
        <p:nvSpPr>
          <p:cNvPr id="9" name="TextBox 8"/>
          <p:cNvSpPr txBox="1"/>
          <p:nvPr/>
        </p:nvSpPr>
        <p:spPr>
          <a:xfrm>
            <a:off x="149290" y="5443754"/>
            <a:ext cx="1956318" cy="3139321"/>
          </a:xfrm>
          <a:prstGeom prst="rect">
            <a:avLst/>
          </a:prstGeom>
          <a:noFill/>
        </p:spPr>
        <p:txBody>
          <a:bodyPr wrap="square" rtlCol="0">
            <a:spAutoFit/>
          </a:bodyPr>
          <a:lstStyle/>
          <a:p>
            <a:pPr algn="just"/>
            <a:r>
              <a:rPr lang="en-US" dirty="0" smtClean="0"/>
              <a:t>The youth was trained on the customized pedagogy to for effective learning among children at their Education Resource Centers. Tablets also helped youth attain digital skills.</a:t>
            </a:r>
            <a:endParaRPr lang="en-US" dirty="0"/>
          </a:p>
        </p:txBody>
      </p:sp>
    </p:spTree>
    <p:extLst>
      <p:ext uri="{BB962C8B-B14F-4D97-AF65-F5344CB8AC3E}">
        <p14:creationId xmlns:p14="http://schemas.microsoft.com/office/powerpoint/2010/main" val="3469795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52400"/>
            <a:ext cx="6553200" cy="646331"/>
          </a:xfrm>
          <a:prstGeom prst="rect">
            <a:avLst/>
          </a:prstGeom>
          <a:noFill/>
        </p:spPr>
        <p:txBody>
          <a:bodyPr wrap="square" rtlCol="0">
            <a:spAutoFit/>
          </a:bodyPr>
          <a:lstStyle/>
          <a:p>
            <a:pPr algn="ctr"/>
            <a:r>
              <a:rPr lang="en-US" sz="3600" b="1" dirty="0" smtClean="0"/>
              <a:t>Content Loaded in Tablets</a:t>
            </a:r>
            <a:endParaRPr lang="en-US" sz="3600" b="1" dirty="0"/>
          </a:p>
        </p:txBody>
      </p:sp>
      <p:pic>
        <p:nvPicPr>
          <p:cNvPr id="6" name="Picture 2" descr="C:\Users\lenovo\Desktop\pics\final images\computer simulator.jpg"/>
          <p:cNvPicPr>
            <a:picLocks noChangeAspect="1" noChangeArrowheads="1"/>
          </p:cNvPicPr>
          <p:nvPr/>
        </p:nvPicPr>
        <p:blipFill>
          <a:blip r:embed="rId2" cstate="print"/>
          <a:srcRect/>
          <a:stretch>
            <a:fillRect/>
          </a:stretch>
        </p:blipFill>
        <p:spPr bwMode="auto">
          <a:xfrm>
            <a:off x="250951" y="1292558"/>
            <a:ext cx="2087906" cy="1642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63366" y="3159220"/>
            <a:ext cx="2500330" cy="738664"/>
          </a:xfrm>
          <a:prstGeom prst="rect">
            <a:avLst/>
          </a:prstGeom>
          <a:noFill/>
        </p:spPr>
        <p:txBody>
          <a:bodyPr wrap="square" rtlCol="0">
            <a:spAutoFit/>
          </a:bodyPr>
          <a:lstStyle/>
          <a:p>
            <a:r>
              <a:rPr lang="en-US" sz="1400" dirty="0" smtClean="0"/>
              <a:t>Digital literacy: Windows simulator on android (A. 20 students per </a:t>
            </a:r>
            <a:r>
              <a:rPr lang="en-US" sz="1400" dirty="0" err="1" smtClean="0"/>
              <a:t>centre</a:t>
            </a:r>
            <a:r>
              <a:rPr lang="en-US" sz="1400" dirty="0" smtClean="0"/>
              <a:t>)</a:t>
            </a:r>
            <a:endParaRPr lang="en-US" sz="1400" dirty="0"/>
          </a:p>
        </p:txBody>
      </p:sp>
      <p:pic>
        <p:nvPicPr>
          <p:cNvPr id="8" name="Picture 6" descr="C:\Users\lenovo\Desktop\pics\final images\office app.jpg"/>
          <p:cNvPicPr>
            <a:picLocks noChangeAspect="1" noChangeArrowheads="1"/>
          </p:cNvPicPr>
          <p:nvPr/>
        </p:nvPicPr>
        <p:blipFill>
          <a:blip r:embed="rId3" cstate="print"/>
          <a:srcRect/>
          <a:stretch>
            <a:fillRect/>
          </a:stretch>
        </p:blipFill>
        <p:spPr bwMode="auto">
          <a:xfrm>
            <a:off x="2576506" y="1265108"/>
            <a:ext cx="1857388" cy="1804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2500652" y="3136761"/>
            <a:ext cx="1933242" cy="738664"/>
          </a:xfrm>
          <a:prstGeom prst="rect">
            <a:avLst/>
          </a:prstGeom>
          <a:noFill/>
        </p:spPr>
        <p:txBody>
          <a:bodyPr wrap="square" rtlCol="0">
            <a:spAutoFit/>
          </a:bodyPr>
          <a:lstStyle/>
          <a:p>
            <a:r>
              <a:rPr lang="en-US" sz="1400" dirty="0" smtClean="0"/>
              <a:t>Digital literacy; MS Office @ </a:t>
            </a:r>
            <a:r>
              <a:rPr lang="en-US" sz="1400" dirty="0"/>
              <a:t>Android (A. 20 students per </a:t>
            </a:r>
            <a:r>
              <a:rPr lang="en-US" sz="1400" dirty="0" err="1" smtClean="0"/>
              <a:t>centre</a:t>
            </a:r>
            <a:r>
              <a:rPr lang="en-US" sz="1400" dirty="0" smtClean="0"/>
              <a:t>)</a:t>
            </a:r>
            <a:endParaRPr lang="en-US" sz="1400" dirty="0"/>
          </a:p>
        </p:txBody>
      </p:sp>
      <p:pic>
        <p:nvPicPr>
          <p:cNvPr id="10" name="Picture 7" descr="G:\Screen Shot\final images\MOBILE.png"/>
          <p:cNvPicPr>
            <a:picLocks noChangeAspect="1" noChangeArrowheads="1"/>
          </p:cNvPicPr>
          <p:nvPr/>
        </p:nvPicPr>
        <p:blipFill>
          <a:blip r:embed="rId4" cstate="print"/>
          <a:srcRect/>
          <a:stretch>
            <a:fillRect/>
          </a:stretch>
        </p:blipFill>
        <p:spPr bwMode="auto">
          <a:xfrm>
            <a:off x="252471" y="4303082"/>
            <a:ext cx="3482795" cy="1862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163366" y="6377590"/>
            <a:ext cx="3571900" cy="523220"/>
          </a:xfrm>
          <a:prstGeom prst="rect">
            <a:avLst/>
          </a:prstGeom>
          <a:noFill/>
        </p:spPr>
        <p:txBody>
          <a:bodyPr wrap="square" rtlCol="0">
            <a:spAutoFit/>
          </a:bodyPr>
          <a:lstStyle/>
          <a:p>
            <a:r>
              <a:rPr lang="en-US" sz="1400" dirty="0" smtClean="0"/>
              <a:t>Vocational training : Video lecture on Mobile repair, Computer &amp; MS Office (A. 20)</a:t>
            </a:r>
            <a:endParaRPr lang="en-US" sz="1400" dirty="0"/>
          </a:p>
        </p:txBody>
      </p:sp>
      <p:pic>
        <p:nvPicPr>
          <p:cNvPr id="12" name="Picture 8" descr="G:\Screen Shot\final images\ENGLISH.png"/>
          <p:cNvPicPr>
            <a:picLocks noChangeAspect="1" noChangeArrowheads="1"/>
          </p:cNvPicPr>
          <p:nvPr/>
        </p:nvPicPr>
        <p:blipFill>
          <a:blip r:embed="rId5" cstate="print"/>
          <a:srcRect/>
          <a:stretch>
            <a:fillRect/>
          </a:stretch>
        </p:blipFill>
        <p:spPr bwMode="auto">
          <a:xfrm>
            <a:off x="4016492" y="4303082"/>
            <a:ext cx="2500330" cy="17543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4671556" y="3069870"/>
            <a:ext cx="2045444" cy="738664"/>
          </a:xfrm>
          <a:prstGeom prst="rect">
            <a:avLst/>
          </a:prstGeom>
          <a:noFill/>
        </p:spPr>
        <p:txBody>
          <a:bodyPr wrap="square" rtlCol="0">
            <a:spAutoFit/>
          </a:bodyPr>
          <a:lstStyle/>
          <a:p>
            <a:r>
              <a:rPr lang="en-US" sz="1400" dirty="0" smtClean="0"/>
              <a:t>Class I-V </a:t>
            </a:r>
            <a:r>
              <a:rPr lang="en-US" sz="1400" dirty="0" err="1" smtClean="0"/>
              <a:t>digitised</a:t>
            </a:r>
            <a:r>
              <a:rPr lang="en-US" sz="1400" dirty="0" smtClean="0"/>
              <a:t> curriculum (B. 40 students)</a:t>
            </a:r>
            <a:endParaRPr lang="en-US" sz="1400" dirty="0"/>
          </a:p>
        </p:txBody>
      </p:sp>
      <p:sp>
        <p:nvSpPr>
          <p:cNvPr id="14" name="TextBox 13"/>
          <p:cNvSpPr txBox="1"/>
          <p:nvPr/>
        </p:nvSpPr>
        <p:spPr>
          <a:xfrm>
            <a:off x="4087929" y="6271736"/>
            <a:ext cx="2428892" cy="738664"/>
          </a:xfrm>
          <a:prstGeom prst="rect">
            <a:avLst/>
          </a:prstGeom>
          <a:noFill/>
        </p:spPr>
        <p:txBody>
          <a:bodyPr wrap="square" rtlCol="0">
            <a:spAutoFit/>
          </a:bodyPr>
          <a:lstStyle/>
          <a:p>
            <a:r>
              <a:rPr lang="en-US" sz="1400" dirty="0"/>
              <a:t>Video lecture on Spoken English, </a:t>
            </a:r>
            <a:r>
              <a:rPr lang="en-US" sz="1400" dirty="0" err="1"/>
              <a:t>Maths</a:t>
            </a:r>
            <a:r>
              <a:rPr lang="en-US" sz="1400" dirty="0"/>
              <a:t>, GK etc. </a:t>
            </a:r>
            <a:r>
              <a:rPr lang="en-US" sz="1400" dirty="0" smtClean="0"/>
              <a:t>for Class VI-X (C.20 students)</a:t>
            </a:r>
            <a:endParaRPr lang="en-US" sz="1400" dirty="0"/>
          </a:p>
        </p:txBody>
      </p:sp>
      <p:pic>
        <p:nvPicPr>
          <p:cNvPr id="16" name="Picture 9" descr="C:\Users\lenovo\Desktop\pics\Screenshot_2014-12-12-01-15-26.png"/>
          <p:cNvPicPr>
            <a:picLocks noChangeAspect="1" noChangeArrowheads="1"/>
          </p:cNvPicPr>
          <p:nvPr/>
        </p:nvPicPr>
        <p:blipFill>
          <a:blip r:embed="rId6" cstate="print"/>
          <a:srcRect t="10416" b="13541"/>
          <a:stretch>
            <a:fillRect/>
          </a:stretch>
        </p:blipFill>
        <p:spPr bwMode="auto">
          <a:xfrm>
            <a:off x="291115" y="7199973"/>
            <a:ext cx="3145371" cy="1668803"/>
          </a:xfrm>
          <a:prstGeom prst="rect">
            <a:avLst/>
          </a:prstGeom>
          <a:noFill/>
        </p:spPr>
      </p:pic>
      <p:sp>
        <p:nvSpPr>
          <p:cNvPr id="17" name="TextBox 16"/>
          <p:cNvSpPr txBox="1"/>
          <p:nvPr/>
        </p:nvSpPr>
        <p:spPr>
          <a:xfrm>
            <a:off x="3505200" y="7511154"/>
            <a:ext cx="2998067" cy="523220"/>
          </a:xfrm>
          <a:prstGeom prst="rect">
            <a:avLst/>
          </a:prstGeom>
          <a:noFill/>
        </p:spPr>
        <p:txBody>
          <a:bodyPr wrap="square" rtlCol="0">
            <a:spAutoFit/>
          </a:bodyPr>
          <a:lstStyle/>
          <a:p>
            <a:r>
              <a:rPr lang="en-US" sz="1400" dirty="0" smtClean="0"/>
              <a:t>Competitive Exam preparation (D. 20 students)</a:t>
            </a:r>
            <a:endParaRPr lang="en-US" sz="1400" dirty="0"/>
          </a:p>
        </p:txBody>
      </p:sp>
      <p:grpSp>
        <p:nvGrpSpPr>
          <p:cNvPr id="18" name="Group 17"/>
          <p:cNvGrpSpPr/>
          <p:nvPr/>
        </p:nvGrpSpPr>
        <p:grpSpPr>
          <a:xfrm>
            <a:off x="4671556" y="1265108"/>
            <a:ext cx="2133600" cy="1695088"/>
            <a:chOff x="285720" y="4071942"/>
            <a:chExt cx="2428892" cy="1785950"/>
          </a:xfrm>
        </p:grpSpPr>
        <p:pic>
          <p:nvPicPr>
            <p:cNvPr id="19" name="Picture 2" descr="G:\njoynlearn_store_dvd.png"/>
            <p:cNvPicPr>
              <a:picLocks noChangeAspect="1" noChangeArrowheads="1"/>
            </p:cNvPicPr>
            <p:nvPr/>
          </p:nvPicPr>
          <p:blipFill>
            <a:blip r:embed="rId7" cstate="email"/>
            <a:srcRect/>
            <a:stretch>
              <a:fillRect/>
            </a:stretch>
          </p:blipFill>
          <p:spPr bwMode="auto">
            <a:xfrm>
              <a:off x="285720" y="4214818"/>
              <a:ext cx="2368734" cy="714380"/>
            </a:xfrm>
            <a:prstGeom prst="rect">
              <a:avLst/>
            </a:prstGeom>
            <a:noFill/>
          </p:spPr>
        </p:pic>
        <p:sp>
          <p:nvSpPr>
            <p:cNvPr id="20" name="Rectangle 19"/>
            <p:cNvSpPr/>
            <p:nvPr/>
          </p:nvSpPr>
          <p:spPr>
            <a:xfrm>
              <a:off x="285720" y="4071942"/>
              <a:ext cx="2428892" cy="17859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10" descr="G:\Screen Shot\E&amp;y2.jpg"/>
            <p:cNvPicPr>
              <a:picLocks noChangeAspect="1" noChangeArrowheads="1"/>
            </p:cNvPicPr>
            <p:nvPr/>
          </p:nvPicPr>
          <p:blipFill>
            <a:blip r:embed="rId8" cstate="print"/>
            <a:srcRect l="23437" t="19333" r="24218" b="24666"/>
            <a:stretch>
              <a:fillRect/>
            </a:stretch>
          </p:blipFill>
          <p:spPr bwMode="auto">
            <a:xfrm>
              <a:off x="428596" y="5000636"/>
              <a:ext cx="2000264" cy="785818"/>
            </a:xfrm>
            <a:prstGeom prst="rect">
              <a:avLst/>
            </a:prstGeom>
            <a:noFill/>
          </p:spPr>
        </p:pic>
      </p:grpSp>
    </p:spTree>
    <p:extLst>
      <p:ext uri="{BB962C8B-B14F-4D97-AF65-F5344CB8AC3E}">
        <p14:creationId xmlns:p14="http://schemas.microsoft.com/office/powerpoint/2010/main" val="2067496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6362700" cy="1310216"/>
          </a:xfrm>
        </p:spPr>
        <p:txBody>
          <a:bodyPr>
            <a:noAutofit/>
          </a:bodyPr>
          <a:lstStyle/>
          <a:p>
            <a:r>
              <a:rPr lang="en-US" sz="2400" dirty="0" smtClean="0"/>
              <a:t>Children had an enriching experience and </a:t>
            </a:r>
            <a:r>
              <a:rPr lang="en-US" sz="2400" dirty="0"/>
              <a:t>best quality education material </a:t>
            </a:r>
            <a:r>
              <a:rPr lang="en-US" sz="2400" dirty="0" smtClean="0"/>
              <a:t>became accessible </a:t>
            </a:r>
            <a:r>
              <a:rPr lang="en-US" sz="2400" dirty="0"/>
              <a:t>to poor students at their door </a:t>
            </a:r>
            <a:r>
              <a:rPr lang="en-US" sz="2400" dirty="0" smtClean="0"/>
              <a:t>steps</a:t>
            </a:r>
            <a:endParaRPr lang="en-US" sz="2400" dirty="0"/>
          </a:p>
        </p:txBody>
      </p:sp>
      <p:pic>
        <p:nvPicPr>
          <p:cNvPr id="4" name="Picture 4" descr="C:\Users\lenovo\Pictures\I-Saksham Pics\Photo001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4000" contrast="16000"/>
                    </a14:imgEffect>
                  </a14:imgLayer>
                </a14:imgProps>
              </a:ext>
            </a:extLst>
          </a:blip>
          <a:srcRect/>
          <a:stretch>
            <a:fillRect/>
          </a:stretch>
        </p:blipFill>
        <p:spPr bwMode="auto">
          <a:xfrm>
            <a:off x="271131" y="4533900"/>
            <a:ext cx="6358269" cy="4457700"/>
          </a:xfrm>
          <a:prstGeom prst="rect">
            <a:avLst/>
          </a:prstGeom>
          <a:ln>
            <a:noFill/>
          </a:ln>
          <a:effectLst>
            <a:softEdge rad="112500"/>
          </a:effectLst>
        </p:spPr>
      </p:pic>
      <p:pic>
        <p:nvPicPr>
          <p:cNvPr id="5" name="Picture 2" descr="https://fbcdn-sphotos-b-a.akamaihd.net/hphotos-ak-xlp1/v/t1.0-9/12342761_791426314336126_4355362579603371470_n.jpg?oh=f46b758f7667ad0b9f57436ddacd8d94&amp;oe=5734AFA5&amp;__gda__=1463362487_3dfd1d72d5b06caf717b26b85ca4a5f4"/>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14000" contrast="16000"/>
                    </a14:imgEffect>
                  </a14:imgLayer>
                </a14:imgProps>
              </a:ext>
            </a:extLst>
          </a:blip>
          <a:srcRect/>
          <a:stretch>
            <a:fillRect/>
          </a:stretch>
        </p:blipFill>
        <p:spPr bwMode="auto">
          <a:xfrm>
            <a:off x="146446" y="1295400"/>
            <a:ext cx="4044554" cy="3009900"/>
          </a:xfrm>
          <a:prstGeom prst="rect">
            <a:avLst/>
          </a:prstGeom>
          <a:ln>
            <a:noFill/>
          </a:ln>
          <a:effectLst>
            <a:softEdge rad="112500"/>
          </a:effectLst>
        </p:spPr>
      </p:pic>
      <p:pic>
        <p:nvPicPr>
          <p:cNvPr id="6" name="Picture 2" descr="D:\Documents\i-Saksham\Funds and liason\Online fundraising\Photos\EE473CD3.jpg"/>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14000" contrast="16000"/>
                    </a14:imgEffect>
                  </a14:imgLayer>
                </a14:imgProps>
              </a:ext>
            </a:extLst>
          </a:blip>
          <a:srcRect l="9677" b="2601"/>
          <a:stretch>
            <a:fillRect/>
          </a:stretch>
        </p:blipFill>
        <p:spPr bwMode="auto">
          <a:xfrm>
            <a:off x="4410478" y="1241192"/>
            <a:ext cx="2199872" cy="3064108"/>
          </a:xfrm>
          <a:prstGeom prst="rect">
            <a:avLst/>
          </a:prstGeom>
          <a:ln>
            <a:noFill/>
          </a:ln>
          <a:effectLst>
            <a:softEdge rad="112500"/>
          </a:effectLst>
        </p:spPr>
      </p:pic>
    </p:spTree>
    <p:extLst>
      <p:ext uri="{BB962C8B-B14F-4D97-AF65-F5344CB8AC3E}">
        <p14:creationId xmlns:p14="http://schemas.microsoft.com/office/powerpoint/2010/main" val="2284596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5981700" cy="624416"/>
          </a:xfrm>
        </p:spPr>
        <p:txBody>
          <a:bodyPr>
            <a:noAutofit/>
          </a:bodyPr>
          <a:lstStyle/>
          <a:p>
            <a:r>
              <a:rPr lang="en-US" sz="3600" b="1" dirty="0" smtClean="0"/>
              <a:t>Stories from Field</a:t>
            </a:r>
            <a:endParaRPr lang="en-US" sz="3600" b="1" dirty="0"/>
          </a:p>
        </p:txBody>
      </p:sp>
      <p:sp>
        <p:nvSpPr>
          <p:cNvPr id="4" name="Rectangle 3"/>
          <p:cNvSpPr/>
          <p:nvPr/>
        </p:nvSpPr>
        <p:spPr>
          <a:xfrm>
            <a:off x="152400" y="1371600"/>
            <a:ext cx="3429000" cy="7171194"/>
          </a:xfrm>
          <a:prstGeom prst="rect">
            <a:avLst/>
          </a:prstGeom>
        </p:spPr>
        <p:txBody>
          <a:bodyPr>
            <a:spAutoFit/>
          </a:bodyPr>
          <a:lstStyle/>
          <a:p>
            <a:pPr algn="just"/>
            <a:r>
              <a:rPr lang="en-US" sz="2000" i="1" dirty="0" err="1">
                <a:solidFill>
                  <a:schemeClr val="tx2"/>
                </a:solidFill>
              </a:rPr>
              <a:t>Pradeep</a:t>
            </a:r>
            <a:r>
              <a:rPr lang="en-US" sz="2000" i="1" dirty="0">
                <a:solidFill>
                  <a:schemeClr val="tx2"/>
                </a:solidFill>
              </a:rPr>
              <a:t> </a:t>
            </a:r>
            <a:r>
              <a:rPr lang="en-US" sz="2000" i="1" dirty="0" err="1">
                <a:solidFill>
                  <a:schemeClr val="tx2"/>
                </a:solidFill>
              </a:rPr>
              <a:t>Manjhi</a:t>
            </a:r>
            <a:r>
              <a:rPr lang="en-US" sz="2000" i="1" dirty="0">
                <a:solidFill>
                  <a:schemeClr val="tx2"/>
                </a:solidFill>
              </a:rPr>
              <a:t>, a 28 year old unemployed inter-educated youth from </a:t>
            </a:r>
            <a:r>
              <a:rPr lang="en-US" sz="2000" i="1" dirty="0" err="1">
                <a:solidFill>
                  <a:schemeClr val="tx2"/>
                </a:solidFill>
              </a:rPr>
              <a:t>naxal</a:t>
            </a:r>
            <a:r>
              <a:rPr lang="en-US" sz="2000" i="1" dirty="0">
                <a:solidFill>
                  <a:schemeClr val="tx2"/>
                </a:solidFill>
              </a:rPr>
              <a:t> affected village </a:t>
            </a:r>
            <a:r>
              <a:rPr lang="en-US" sz="2000" i="1" dirty="0" err="1">
                <a:solidFill>
                  <a:schemeClr val="tx2"/>
                </a:solidFill>
              </a:rPr>
              <a:t>Koilu</a:t>
            </a:r>
            <a:r>
              <a:rPr lang="en-US" sz="2000" i="1" dirty="0">
                <a:solidFill>
                  <a:schemeClr val="tx2"/>
                </a:solidFill>
              </a:rPr>
              <a:t> runs an i-Saksham Education Resource Centre (ERC). His ERC has 40 SC/ST children taking tuitions through android apps and digital videos daily at early morning before going to school. </a:t>
            </a:r>
            <a:r>
              <a:rPr lang="en-US" sz="2000" i="1" dirty="0" err="1">
                <a:solidFill>
                  <a:schemeClr val="tx2"/>
                </a:solidFill>
              </a:rPr>
              <a:t>Pradeep’s</a:t>
            </a:r>
            <a:r>
              <a:rPr lang="en-US" sz="2000" i="1" dirty="0">
                <a:solidFill>
                  <a:schemeClr val="tx2"/>
                </a:solidFill>
              </a:rPr>
              <a:t> experience with tablets has been phenomenal. He displays animated videos for first 20 minutes, and then gives practice tests using conventional methodology of pen-paper or chalk-slate. According to him, this pedagogy attracts kids and facilitates knowledge absorption. </a:t>
            </a:r>
            <a:r>
              <a:rPr lang="en-US" sz="2000" i="1" dirty="0" smtClean="0">
                <a:solidFill>
                  <a:schemeClr val="tx2"/>
                </a:solidFill>
              </a:rPr>
              <a:t>He finds interested in learning and building their skills as well.</a:t>
            </a:r>
            <a:endParaRPr lang="en-US" sz="2000" dirty="0">
              <a:solidFill>
                <a:schemeClr val="tx2"/>
              </a:solidFill>
            </a:endParaRPr>
          </a:p>
        </p:txBody>
      </p:sp>
      <p:pic>
        <p:nvPicPr>
          <p:cNvPr id="5" name="Picture 4" descr="C:\Users\RAVI\AppData\Local\Microsoft\Windows\Temporary Internet Files\Content.Word\photo1075.jpg"/>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524000"/>
            <a:ext cx="2658110" cy="2349183"/>
          </a:xfrm>
          <a:prstGeom prst="rect">
            <a:avLst/>
          </a:prstGeom>
          <a:noFill/>
          <a:ln>
            <a:noFill/>
          </a:ln>
        </p:spPr>
      </p:pic>
      <p:sp>
        <p:nvSpPr>
          <p:cNvPr id="6" name="TextBox 5"/>
          <p:cNvSpPr txBox="1"/>
          <p:nvPr/>
        </p:nvSpPr>
        <p:spPr>
          <a:xfrm>
            <a:off x="3810000" y="4114800"/>
            <a:ext cx="2658110" cy="646331"/>
          </a:xfrm>
          <a:prstGeom prst="rect">
            <a:avLst/>
          </a:prstGeom>
          <a:noFill/>
        </p:spPr>
        <p:txBody>
          <a:bodyPr wrap="square" rtlCol="0">
            <a:spAutoFit/>
          </a:bodyPr>
          <a:lstStyle/>
          <a:p>
            <a:r>
              <a:rPr lang="en-US" b="1" dirty="0" err="1"/>
              <a:t>Pradeep</a:t>
            </a:r>
            <a:r>
              <a:rPr lang="en-US" b="1" dirty="0"/>
              <a:t> </a:t>
            </a:r>
            <a:r>
              <a:rPr lang="en-US" b="1" dirty="0" err="1" smtClean="0"/>
              <a:t>Manjhi</a:t>
            </a:r>
            <a:r>
              <a:rPr lang="en-US" b="1" dirty="0" smtClean="0"/>
              <a:t>, </a:t>
            </a:r>
          </a:p>
          <a:p>
            <a:r>
              <a:rPr lang="en-US" b="1" dirty="0" smtClean="0"/>
              <a:t>Village </a:t>
            </a:r>
            <a:r>
              <a:rPr lang="en-US" b="1" dirty="0" err="1" smtClean="0"/>
              <a:t>Koilu</a:t>
            </a:r>
            <a:r>
              <a:rPr lang="en-US" b="1" dirty="0" smtClean="0"/>
              <a:t> </a:t>
            </a:r>
            <a:endParaRPr lang="en-US" b="1" dirty="0"/>
          </a:p>
        </p:txBody>
      </p:sp>
      <p:sp>
        <p:nvSpPr>
          <p:cNvPr id="7" name="Oval 6"/>
          <p:cNvSpPr/>
          <p:nvPr/>
        </p:nvSpPr>
        <p:spPr>
          <a:xfrm>
            <a:off x="3919855" y="5257800"/>
            <a:ext cx="2438400" cy="236220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rgbClr val="002060"/>
                </a:solidFill>
              </a:rPr>
              <a:t>Children are more eager to attend tuition classes, says </a:t>
            </a:r>
            <a:r>
              <a:rPr lang="en-US" sz="2000" b="1" i="1" dirty="0" err="1">
                <a:solidFill>
                  <a:srgbClr val="002060"/>
                </a:solidFill>
              </a:rPr>
              <a:t>Pradeep</a:t>
            </a:r>
            <a:r>
              <a:rPr lang="en-US" sz="2000" b="1" i="1" dirty="0">
                <a:solidFill>
                  <a:srgbClr val="002060"/>
                </a:solidFill>
              </a:rPr>
              <a:t>.</a:t>
            </a:r>
            <a:endParaRPr lang="en-US" sz="2000" b="1" dirty="0">
              <a:solidFill>
                <a:srgbClr val="002060"/>
              </a:solidFill>
            </a:endParaRPr>
          </a:p>
        </p:txBody>
      </p:sp>
    </p:spTree>
    <p:extLst>
      <p:ext uri="{BB962C8B-B14F-4D97-AF65-F5344CB8AC3E}">
        <p14:creationId xmlns:p14="http://schemas.microsoft.com/office/powerpoint/2010/main" val="1491485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2667000" cy="2287089"/>
          </a:xfrm>
          <a:prstGeom prst="rect">
            <a:avLst/>
          </a:prstGeom>
          <a:noFill/>
          <a:ln>
            <a:noFill/>
          </a:ln>
        </p:spPr>
      </p:pic>
      <p:sp>
        <p:nvSpPr>
          <p:cNvPr id="5" name="Rectangle 4"/>
          <p:cNvSpPr/>
          <p:nvPr/>
        </p:nvSpPr>
        <p:spPr>
          <a:xfrm>
            <a:off x="2971800" y="381000"/>
            <a:ext cx="3429000" cy="3170099"/>
          </a:xfrm>
          <a:prstGeom prst="rect">
            <a:avLst/>
          </a:prstGeom>
        </p:spPr>
        <p:txBody>
          <a:bodyPr>
            <a:spAutoFit/>
          </a:bodyPr>
          <a:lstStyle/>
          <a:p>
            <a:pPr algn="just"/>
            <a:r>
              <a:rPr lang="en-US" sz="2000" i="1" dirty="0" err="1">
                <a:solidFill>
                  <a:schemeClr val="tx2"/>
                </a:solidFill>
              </a:rPr>
              <a:t>Jagadev</a:t>
            </a:r>
            <a:r>
              <a:rPr lang="en-US" sz="2000" i="1" dirty="0">
                <a:solidFill>
                  <a:schemeClr val="tx2"/>
                </a:solidFill>
              </a:rPr>
              <a:t> </a:t>
            </a:r>
            <a:r>
              <a:rPr lang="en-US" sz="2000" i="1" dirty="0" err="1">
                <a:solidFill>
                  <a:schemeClr val="tx2"/>
                </a:solidFill>
              </a:rPr>
              <a:t>Manjhi</a:t>
            </a:r>
            <a:r>
              <a:rPr lang="en-US" sz="2000" i="1" dirty="0">
                <a:solidFill>
                  <a:schemeClr val="tx2"/>
                </a:solidFill>
              </a:rPr>
              <a:t> is sending his three children-</a:t>
            </a:r>
            <a:r>
              <a:rPr lang="en-US" sz="2000" i="1" dirty="0" err="1">
                <a:solidFill>
                  <a:schemeClr val="tx2"/>
                </a:solidFill>
              </a:rPr>
              <a:t>Prabhat</a:t>
            </a:r>
            <a:r>
              <a:rPr lang="en-US" sz="2000" i="1" dirty="0">
                <a:solidFill>
                  <a:schemeClr val="tx2"/>
                </a:solidFill>
              </a:rPr>
              <a:t>, aged 10 years in Std.5; </a:t>
            </a:r>
            <a:r>
              <a:rPr lang="en-US" sz="2000" i="1" dirty="0" err="1">
                <a:solidFill>
                  <a:schemeClr val="tx2"/>
                </a:solidFill>
              </a:rPr>
              <a:t>Ranjani</a:t>
            </a:r>
            <a:r>
              <a:rPr lang="en-US" sz="2000" i="1" dirty="0">
                <a:solidFill>
                  <a:schemeClr val="tx2"/>
                </a:solidFill>
              </a:rPr>
              <a:t> 8 </a:t>
            </a:r>
            <a:r>
              <a:rPr lang="en-US" sz="2000" i="1" dirty="0" err="1">
                <a:solidFill>
                  <a:schemeClr val="tx2"/>
                </a:solidFill>
              </a:rPr>
              <a:t>years,in</a:t>
            </a:r>
            <a:r>
              <a:rPr lang="en-US" sz="2000" i="1" dirty="0">
                <a:solidFill>
                  <a:schemeClr val="tx2"/>
                </a:solidFill>
              </a:rPr>
              <a:t> Std. 3; and </a:t>
            </a:r>
            <a:r>
              <a:rPr lang="en-US" sz="2000" i="1" dirty="0" err="1">
                <a:solidFill>
                  <a:schemeClr val="tx2"/>
                </a:solidFill>
              </a:rPr>
              <a:t>Bhagirath</a:t>
            </a:r>
            <a:r>
              <a:rPr lang="en-US" sz="2000" i="1" dirty="0">
                <a:solidFill>
                  <a:schemeClr val="tx2"/>
                </a:solidFill>
              </a:rPr>
              <a:t>, 6 years old in Std. 2 to ERC. He says  “a notable improvement has happened in the learning level of my children. Now, my elder son can count numbers on his fingers and read poems</a:t>
            </a:r>
            <a:endParaRPr lang="en-US" sz="2000" dirty="0">
              <a:solidFill>
                <a:schemeClr val="tx2"/>
              </a:solidFill>
            </a:endParaRPr>
          </a:p>
        </p:txBody>
      </p:sp>
      <p:sp>
        <p:nvSpPr>
          <p:cNvPr id="6" name="Rectangle 5"/>
          <p:cNvSpPr/>
          <p:nvPr/>
        </p:nvSpPr>
        <p:spPr>
          <a:xfrm>
            <a:off x="76200" y="3657600"/>
            <a:ext cx="6705600" cy="369332"/>
          </a:xfrm>
          <a:prstGeom prst="rect">
            <a:avLst/>
          </a:prstGeom>
        </p:spPr>
        <p:txBody>
          <a:bodyPr wrap="square">
            <a:spAutoFit/>
          </a:bodyPr>
          <a:lstStyle/>
          <a:p>
            <a:pPr>
              <a:buSzPct val="25000"/>
            </a:pPr>
            <a:r>
              <a:rPr lang="en-US" b="1" dirty="0">
                <a:solidFill>
                  <a:schemeClr val="dk1"/>
                </a:solidFill>
                <a:latin typeface="Helvetica Neue Light"/>
                <a:ea typeface="Helvetica Neue Light"/>
                <a:cs typeface="Helvetica Neue Light"/>
                <a:sym typeface="Helvetica Neue Light"/>
              </a:rPr>
              <a:t>Quality Education At </a:t>
            </a:r>
            <a:r>
              <a:rPr lang="en-US" b="1" dirty="0" smtClean="0">
                <a:solidFill>
                  <a:schemeClr val="dk1"/>
                </a:solidFill>
                <a:latin typeface="Helvetica Neue Light"/>
                <a:ea typeface="Helvetica Neue Light"/>
                <a:cs typeface="Helvetica Neue Light"/>
                <a:sym typeface="Helvetica Neue Light"/>
              </a:rPr>
              <a:t>Doorsteps: Earning </a:t>
            </a:r>
            <a:r>
              <a:rPr lang="en-US" b="1" dirty="0">
                <a:solidFill>
                  <a:schemeClr val="dk1"/>
                </a:solidFill>
                <a:latin typeface="Helvetica Neue Light"/>
                <a:ea typeface="Helvetica Neue Light"/>
                <a:cs typeface="Helvetica Neue Light"/>
                <a:sym typeface="Helvetica Neue Light"/>
              </a:rPr>
              <a:t>Within </a:t>
            </a:r>
            <a:r>
              <a:rPr lang="en-US" b="1" dirty="0" smtClean="0">
                <a:solidFill>
                  <a:schemeClr val="dk1"/>
                </a:solidFill>
                <a:latin typeface="Helvetica Neue Light"/>
                <a:ea typeface="Helvetica Neue Light"/>
                <a:cs typeface="Helvetica Neue Light"/>
                <a:sym typeface="Helvetica Neue Light"/>
              </a:rPr>
              <a:t>Village</a:t>
            </a:r>
            <a:endParaRPr lang="en-US" b="1" dirty="0">
              <a:solidFill>
                <a:schemeClr val="dk1"/>
              </a:solidFill>
              <a:latin typeface="Helvetica Neue Light"/>
              <a:ea typeface="Helvetica Neue Light"/>
              <a:cs typeface="Helvetica Neue Light"/>
              <a:sym typeface="Helvetica Neue Light"/>
            </a:endParaRPr>
          </a:p>
        </p:txBody>
      </p:sp>
      <p:pic>
        <p:nvPicPr>
          <p:cNvPr id="7" name="Picture 2" descr="https://pbs.twimg.com/media/CKbSWDsWoAASfEI.jpg"/>
          <p:cNvPicPr>
            <a:picLocks noChangeAspect="1" noChangeArrowheads="1"/>
          </p:cNvPicPr>
          <p:nvPr/>
        </p:nvPicPr>
        <p:blipFill>
          <a:blip r:embed="rId3" cstate="print"/>
          <a:srcRect/>
          <a:stretch>
            <a:fillRect/>
          </a:stretch>
        </p:blipFill>
        <p:spPr bwMode="auto">
          <a:xfrm>
            <a:off x="3790076" y="4343400"/>
            <a:ext cx="3001055" cy="2623163"/>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52400" y="4185716"/>
            <a:ext cx="3478763" cy="5016758"/>
          </a:xfrm>
          <a:prstGeom prst="rect">
            <a:avLst/>
          </a:prstGeom>
        </p:spPr>
        <p:txBody>
          <a:bodyPr wrap="square">
            <a:spAutoFit/>
          </a:bodyPr>
          <a:lstStyle/>
          <a:p>
            <a:pPr algn="just"/>
            <a:r>
              <a:rPr lang="en-US" sz="2000" i="1" dirty="0" err="1">
                <a:solidFill>
                  <a:schemeClr val="tx2"/>
                </a:solidFill>
              </a:rPr>
              <a:t>Pintu</a:t>
            </a:r>
            <a:r>
              <a:rPr lang="en-US" sz="2000" i="1" dirty="0">
                <a:solidFill>
                  <a:schemeClr val="tx2"/>
                </a:solidFill>
              </a:rPr>
              <a:t> is differently-abled 12</a:t>
            </a:r>
            <a:r>
              <a:rPr lang="en-US" sz="2000" i="1" baseline="30000" dirty="0">
                <a:solidFill>
                  <a:schemeClr val="tx2"/>
                </a:solidFill>
              </a:rPr>
              <a:t>th</a:t>
            </a:r>
            <a:r>
              <a:rPr lang="en-US" sz="2000" i="1" dirty="0">
                <a:solidFill>
                  <a:schemeClr val="tx2"/>
                </a:solidFill>
              </a:rPr>
              <a:t> pass youth in extremism-affected village </a:t>
            </a:r>
            <a:r>
              <a:rPr lang="en-US" sz="2000" i="1" dirty="0" err="1">
                <a:solidFill>
                  <a:schemeClr val="tx2"/>
                </a:solidFill>
              </a:rPr>
              <a:t>Sakhol</a:t>
            </a:r>
            <a:r>
              <a:rPr lang="en-US" sz="2000" i="1" dirty="0">
                <a:solidFill>
                  <a:schemeClr val="tx2"/>
                </a:solidFill>
              </a:rPr>
              <a:t>, in Munger, </a:t>
            </a:r>
            <a:r>
              <a:rPr lang="en-US" sz="2000" i="1" dirty="0" smtClean="0">
                <a:solidFill>
                  <a:schemeClr val="tx2"/>
                </a:solidFill>
              </a:rPr>
              <a:t>Bihar. Due </a:t>
            </a:r>
            <a:r>
              <a:rPr lang="en-US" sz="2000" i="1" dirty="0">
                <a:solidFill>
                  <a:schemeClr val="tx2"/>
                </a:solidFill>
              </a:rPr>
              <a:t>to financial challenges he could not study beyond class 12. Had very limited livelihood </a:t>
            </a:r>
            <a:r>
              <a:rPr lang="en-US" sz="2000" i="1" dirty="0" smtClean="0">
                <a:solidFill>
                  <a:schemeClr val="tx2"/>
                </a:solidFill>
              </a:rPr>
              <a:t>opportunities. In </a:t>
            </a:r>
            <a:r>
              <a:rPr lang="en-US" sz="2000" i="1" dirty="0">
                <a:solidFill>
                  <a:schemeClr val="tx2"/>
                </a:solidFill>
              </a:rPr>
              <a:t>his pursuit, he saw opportunity in teaching children, observing the poor learning </a:t>
            </a:r>
            <a:r>
              <a:rPr lang="en-US" sz="2000" i="1" dirty="0" smtClean="0">
                <a:solidFill>
                  <a:schemeClr val="tx2"/>
                </a:solidFill>
              </a:rPr>
              <a:t>levels. As </a:t>
            </a:r>
            <a:r>
              <a:rPr lang="en-US" sz="2000" i="1" dirty="0">
                <a:solidFill>
                  <a:schemeClr val="tx2"/>
                </a:solidFill>
              </a:rPr>
              <a:t>on date, with the support of i-Saksham, </a:t>
            </a:r>
            <a:r>
              <a:rPr lang="en-US" sz="2000" i="1" dirty="0" err="1">
                <a:solidFill>
                  <a:schemeClr val="tx2"/>
                </a:solidFill>
              </a:rPr>
              <a:t>Pintu</a:t>
            </a:r>
            <a:r>
              <a:rPr lang="en-US" sz="2000" i="1" dirty="0">
                <a:solidFill>
                  <a:schemeClr val="tx2"/>
                </a:solidFill>
              </a:rPr>
              <a:t> is imparting quality education to 45 children and is earning ~3000 </a:t>
            </a:r>
            <a:r>
              <a:rPr lang="en-US" sz="2000" i="1" dirty="0" err="1">
                <a:solidFill>
                  <a:schemeClr val="tx2"/>
                </a:solidFill>
              </a:rPr>
              <a:t>Rs</a:t>
            </a:r>
            <a:r>
              <a:rPr lang="en-US" sz="2000" i="1" dirty="0">
                <a:solidFill>
                  <a:schemeClr val="tx2"/>
                </a:solidFill>
              </a:rPr>
              <a:t> per month, </a:t>
            </a:r>
            <a:r>
              <a:rPr lang="en-US" sz="2000" b="1" i="1" dirty="0">
                <a:solidFill>
                  <a:schemeClr val="tx2"/>
                </a:solidFill>
              </a:rPr>
              <a:t>within his village </a:t>
            </a:r>
          </a:p>
        </p:txBody>
      </p:sp>
    </p:spTree>
    <p:extLst>
      <p:ext uri="{BB962C8B-B14F-4D97-AF65-F5344CB8AC3E}">
        <p14:creationId xmlns:p14="http://schemas.microsoft.com/office/powerpoint/2010/main" val="1714451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172200" cy="762000"/>
          </a:xfrm>
        </p:spPr>
        <p:txBody>
          <a:bodyPr>
            <a:normAutofit/>
          </a:bodyPr>
          <a:lstStyle/>
          <a:p>
            <a:r>
              <a:rPr lang="en-US" sz="3600" b="1" dirty="0" smtClean="0"/>
              <a:t>Our new Intervention at KGBV</a:t>
            </a:r>
            <a:endParaRPr lang="en-US" sz="3600" b="1" dirty="0"/>
          </a:p>
        </p:txBody>
      </p:sp>
      <p:sp>
        <p:nvSpPr>
          <p:cNvPr id="4" name="TextBox 3"/>
          <p:cNvSpPr txBox="1"/>
          <p:nvPr/>
        </p:nvSpPr>
        <p:spPr>
          <a:xfrm>
            <a:off x="3929549" y="4533123"/>
            <a:ext cx="2776051" cy="3847207"/>
          </a:xfrm>
          <a:prstGeom prst="rect">
            <a:avLst/>
          </a:prstGeom>
          <a:noFill/>
        </p:spPr>
        <p:txBody>
          <a:bodyPr wrap="square" rtlCol="0">
            <a:spAutoFit/>
          </a:bodyPr>
          <a:lstStyle/>
          <a:p>
            <a:pPr lvl="0" algn="just"/>
            <a:r>
              <a:rPr lang="en-US" dirty="0" smtClean="0"/>
              <a:t>We started our intervention at Kasturba Gandhi </a:t>
            </a:r>
            <a:r>
              <a:rPr lang="en-US" dirty="0" err="1" smtClean="0"/>
              <a:t>Balika</a:t>
            </a:r>
            <a:r>
              <a:rPr lang="en-US" dirty="0" smtClean="0"/>
              <a:t> </a:t>
            </a:r>
            <a:r>
              <a:rPr lang="en-US" dirty="0" err="1" smtClean="0"/>
              <a:t>Vidyalaya</a:t>
            </a:r>
            <a:r>
              <a:rPr lang="en-US" dirty="0" smtClean="0"/>
              <a:t> (KGBV), Jamui. At KGBV, we aim at promoting education on the principals of “</a:t>
            </a:r>
            <a:r>
              <a:rPr lang="en-US" sz="2000" b="1" dirty="0" smtClean="0"/>
              <a:t>learning by discovery</a:t>
            </a:r>
            <a:r>
              <a:rPr lang="en-US" dirty="0" smtClean="0"/>
              <a:t>,” '</a:t>
            </a:r>
            <a:r>
              <a:rPr lang="en-US" sz="2000" b="1" dirty="0" smtClean="0"/>
              <a:t>'learning </a:t>
            </a:r>
            <a:r>
              <a:rPr lang="en-US" sz="2000" b="1" dirty="0"/>
              <a:t>through </a:t>
            </a:r>
            <a:r>
              <a:rPr lang="en-US" sz="2000" b="1" dirty="0" smtClean="0"/>
              <a:t>activity</a:t>
            </a:r>
            <a:r>
              <a:rPr lang="en-US" dirty="0" smtClean="0"/>
              <a:t>” and </a:t>
            </a:r>
            <a:r>
              <a:rPr lang="en-US" sz="2000" b="1" dirty="0"/>
              <a:t>'learning from the </a:t>
            </a:r>
            <a:r>
              <a:rPr lang="en-US" sz="2000" b="1" dirty="0" smtClean="0"/>
              <a:t>environment</a:t>
            </a:r>
            <a:r>
              <a:rPr lang="en-US" dirty="0" smtClean="0"/>
              <a:t>” in </a:t>
            </a:r>
            <a:r>
              <a:rPr lang="en-US" dirty="0"/>
              <a:t>contrast to the prevailing textbook- </a:t>
            </a:r>
            <a:r>
              <a:rPr lang="en-US" dirty="0" err="1"/>
              <a:t>centred</a:t>
            </a:r>
            <a:r>
              <a:rPr lang="en-US" dirty="0"/>
              <a:t> 'learning by rote' </a:t>
            </a:r>
            <a:r>
              <a:rPr lang="en-US" dirty="0" smtClean="0"/>
              <a:t>method.</a:t>
            </a:r>
          </a:p>
        </p:txBody>
      </p:sp>
      <p:pic>
        <p:nvPicPr>
          <p:cNvPr id="5" name="Picture 3" descr="C:\Users\i-Saksham\Desktop\Pitch\IMG-20160710-WA0002.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 contrast="-18000"/>
                    </a14:imgEffect>
                  </a14:imgLayer>
                </a14:imgProps>
              </a:ext>
            </a:extLst>
          </a:blip>
          <a:srcRect/>
          <a:stretch>
            <a:fillRect/>
          </a:stretch>
        </p:blipFill>
        <p:spPr bwMode="auto">
          <a:xfrm>
            <a:off x="76200" y="1371600"/>
            <a:ext cx="3712977" cy="2918430"/>
          </a:xfrm>
          <a:prstGeom prst="rect">
            <a:avLst/>
          </a:prstGeom>
          <a:noFill/>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8490"/>
          <a:stretch/>
        </p:blipFill>
        <p:spPr>
          <a:xfrm>
            <a:off x="3922967" y="1371600"/>
            <a:ext cx="2782633" cy="291843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45147"/>
          <a:stretch/>
        </p:blipFill>
        <p:spPr>
          <a:xfrm>
            <a:off x="76201" y="4491135"/>
            <a:ext cx="3742524" cy="3732130"/>
          </a:xfrm>
          <a:prstGeom prst="rect">
            <a:avLst/>
          </a:prstGeom>
        </p:spPr>
      </p:pic>
    </p:spTree>
    <p:extLst>
      <p:ext uri="{BB962C8B-B14F-4D97-AF65-F5344CB8AC3E}">
        <p14:creationId xmlns:p14="http://schemas.microsoft.com/office/powerpoint/2010/main" val="3329629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Users\PMRDF\Desktop\Ekta\Kreativity activity pics\IMG_20160303_172359.jpg"/>
          <p:cNvPicPr/>
          <p:nvPr/>
        </p:nvPicPr>
        <p:blipFill>
          <a:blip r:embed="rId2" cstate="print">
            <a:extLst>
              <a:ext uri="{BEBA8EAE-BF5A-486C-A8C5-ECC9F3942E4B}">
                <a14:imgProps xmlns:a14="http://schemas.microsoft.com/office/drawing/2010/main">
                  <a14:imgLayer r:embed="rId3">
                    <a14:imgEffect>
                      <a14:brightnessContrast bright="-36000"/>
                    </a14:imgEffect>
                  </a14:imgLayer>
                </a14:imgProps>
              </a:ext>
              <a:ext uri="{28A0092B-C50C-407E-A947-70E740481C1C}">
                <a14:useLocalDpi xmlns:a14="http://schemas.microsoft.com/office/drawing/2010/main" val="0"/>
              </a:ext>
            </a:extLst>
          </a:blip>
          <a:srcRect/>
          <a:stretch>
            <a:fillRect/>
          </a:stretch>
        </p:blipFill>
        <p:spPr bwMode="auto">
          <a:xfrm>
            <a:off x="0" y="4572000"/>
            <a:ext cx="6825537" cy="4572000"/>
          </a:xfrm>
          <a:prstGeom prst="rect">
            <a:avLst/>
          </a:prstGeom>
          <a:noFill/>
          <a:ln>
            <a:noFill/>
          </a:ln>
        </p:spPr>
      </p:pic>
      <p:sp>
        <p:nvSpPr>
          <p:cNvPr id="4" name="TextBox 3"/>
          <p:cNvSpPr txBox="1"/>
          <p:nvPr/>
        </p:nvSpPr>
        <p:spPr>
          <a:xfrm>
            <a:off x="133350" y="6019800"/>
            <a:ext cx="2914650" cy="1200329"/>
          </a:xfrm>
          <a:prstGeom prst="rect">
            <a:avLst/>
          </a:prstGeom>
          <a:solidFill>
            <a:schemeClr val="tx1">
              <a:alpha val="48000"/>
            </a:schemeClr>
          </a:solidFill>
        </p:spPr>
        <p:txBody>
          <a:bodyPr wrap="square" rtlCol="0">
            <a:spAutoFit/>
          </a:bodyPr>
          <a:lstStyle/>
          <a:p>
            <a:pPr lvl="0"/>
            <a:r>
              <a:rPr lang="en-US" b="1" dirty="0" smtClean="0">
                <a:solidFill>
                  <a:schemeClr val="bg1"/>
                </a:solidFill>
              </a:rPr>
              <a:t>3. Mainstreaming </a:t>
            </a:r>
            <a:r>
              <a:rPr lang="en-US" b="1" dirty="0">
                <a:solidFill>
                  <a:schemeClr val="bg1"/>
                </a:solidFill>
              </a:rPr>
              <a:t>and bridging the gap between learning level and </a:t>
            </a:r>
            <a:r>
              <a:rPr lang="en-US" b="1" dirty="0" smtClean="0">
                <a:solidFill>
                  <a:schemeClr val="bg1"/>
                </a:solidFill>
              </a:rPr>
              <a:t>the </a:t>
            </a:r>
            <a:r>
              <a:rPr lang="en-US" b="1" dirty="0">
                <a:solidFill>
                  <a:schemeClr val="bg1"/>
                </a:solidFill>
              </a:rPr>
              <a:t>grade level of a </a:t>
            </a:r>
            <a:r>
              <a:rPr lang="en-US" b="1" dirty="0" smtClean="0">
                <a:solidFill>
                  <a:schemeClr val="bg1"/>
                </a:solidFill>
              </a:rPr>
              <a:t>child</a:t>
            </a:r>
            <a:endParaRPr lang="en-US" b="1" dirty="0">
              <a:solidFill>
                <a:schemeClr val="bg1"/>
              </a:solidFill>
            </a:endParaRPr>
          </a:p>
        </p:txBody>
      </p:sp>
      <p:sp>
        <p:nvSpPr>
          <p:cNvPr id="5" name="TextBox 4"/>
          <p:cNvSpPr txBox="1"/>
          <p:nvPr/>
        </p:nvSpPr>
        <p:spPr>
          <a:xfrm>
            <a:off x="95250" y="7620000"/>
            <a:ext cx="2952750" cy="923330"/>
          </a:xfrm>
          <a:prstGeom prst="rect">
            <a:avLst/>
          </a:prstGeom>
          <a:solidFill>
            <a:schemeClr val="tx1">
              <a:alpha val="48000"/>
            </a:schemeClr>
          </a:solidFill>
        </p:spPr>
        <p:txBody>
          <a:bodyPr wrap="square" rtlCol="0">
            <a:spAutoFit/>
          </a:bodyPr>
          <a:lstStyle/>
          <a:p>
            <a:pPr lvl="0"/>
            <a:r>
              <a:rPr lang="en-US" b="1" dirty="0" smtClean="0">
                <a:solidFill>
                  <a:schemeClr val="bg1"/>
                </a:solidFill>
              </a:rPr>
              <a:t>5. Innovative </a:t>
            </a:r>
            <a:r>
              <a:rPr lang="en-US" b="1" dirty="0">
                <a:solidFill>
                  <a:schemeClr val="bg1"/>
                </a:solidFill>
              </a:rPr>
              <a:t>ways of learning the basics of English, </a:t>
            </a:r>
            <a:r>
              <a:rPr lang="en-US" b="1" dirty="0" smtClean="0">
                <a:solidFill>
                  <a:schemeClr val="bg1"/>
                </a:solidFill>
              </a:rPr>
              <a:t>Mathematics</a:t>
            </a:r>
            <a:endParaRPr lang="en-US" b="1" dirty="0">
              <a:solidFill>
                <a:schemeClr val="bg1"/>
              </a:solidFill>
            </a:endParaRPr>
          </a:p>
        </p:txBody>
      </p:sp>
      <p:sp>
        <p:nvSpPr>
          <p:cNvPr id="6" name="TextBox 5"/>
          <p:cNvSpPr txBox="1"/>
          <p:nvPr/>
        </p:nvSpPr>
        <p:spPr>
          <a:xfrm>
            <a:off x="3537857" y="7632786"/>
            <a:ext cx="3124200" cy="923330"/>
          </a:xfrm>
          <a:prstGeom prst="rect">
            <a:avLst/>
          </a:prstGeom>
          <a:solidFill>
            <a:schemeClr val="tx1">
              <a:alpha val="48000"/>
            </a:schemeClr>
          </a:solidFill>
        </p:spPr>
        <p:txBody>
          <a:bodyPr wrap="square" rtlCol="0">
            <a:spAutoFit/>
          </a:bodyPr>
          <a:lstStyle/>
          <a:p>
            <a:pPr lvl="0"/>
            <a:r>
              <a:rPr lang="en-US" b="1" dirty="0" smtClean="0">
                <a:solidFill>
                  <a:schemeClr val="bg1"/>
                </a:solidFill>
              </a:rPr>
              <a:t>6. Engaging </a:t>
            </a:r>
            <a:r>
              <a:rPr lang="en-US" b="1" dirty="0">
                <a:solidFill>
                  <a:schemeClr val="bg1"/>
                </a:solidFill>
              </a:rPr>
              <a:t>them with moral values and sanitation </a:t>
            </a:r>
            <a:endParaRPr lang="en-US" b="1" dirty="0" smtClean="0">
              <a:solidFill>
                <a:schemeClr val="bg1"/>
              </a:solidFill>
            </a:endParaRPr>
          </a:p>
          <a:p>
            <a:pPr lvl="0"/>
            <a:endParaRPr lang="en-US" b="1" dirty="0"/>
          </a:p>
        </p:txBody>
      </p:sp>
      <p:sp>
        <p:nvSpPr>
          <p:cNvPr id="7" name="TextBox 6"/>
          <p:cNvSpPr txBox="1"/>
          <p:nvPr/>
        </p:nvSpPr>
        <p:spPr>
          <a:xfrm>
            <a:off x="133350" y="4800600"/>
            <a:ext cx="2914650" cy="923330"/>
          </a:xfrm>
          <a:prstGeom prst="rect">
            <a:avLst/>
          </a:prstGeom>
          <a:solidFill>
            <a:schemeClr val="tx1">
              <a:alpha val="49000"/>
            </a:schemeClr>
          </a:solidFill>
        </p:spPr>
        <p:txBody>
          <a:bodyPr wrap="square" rtlCol="0">
            <a:spAutoFit/>
          </a:bodyPr>
          <a:lstStyle/>
          <a:p>
            <a:pPr marL="342900" lvl="0" indent="-342900">
              <a:buAutoNum type="arabicPeriod"/>
            </a:pPr>
            <a:r>
              <a:rPr lang="en-US" b="1" dirty="0" smtClean="0">
                <a:solidFill>
                  <a:schemeClr val="bg1"/>
                </a:solidFill>
              </a:rPr>
              <a:t>Teacher training</a:t>
            </a:r>
          </a:p>
          <a:p>
            <a:pPr lvl="0"/>
            <a:endParaRPr lang="en-US" b="1" dirty="0" smtClean="0">
              <a:solidFill>
                <a:schemeClr val="bg1"/>
              </a:solidFill>
            </a:endParaRPr>
          </a:p>
          <a:p>
            <a:pPr lvl="0"/>
            <a:endParaRPr lang="en-US" b="1" dirty="0">
              <a:solidFill>
                <a:schemeClr val="bg1"/>
              </a:solidFill>
            </a:endParaRPr>
          </a:p>
        </p:txBody>
      </p:sp>
      <p:sp>
        <p:nvSpPr>
          <p:cNvPr id="8" name="TextBox 7"/>
          <p:cNvSpPr txBox="1"/>
          <p:nvPr/>
        </p:nvSpPr>
        <p:spPr>
          <a:xfrm>
            <a:off x="3537857" y="4800601"/>
            <a:ext cx="3188154" cy="923330"/>
          </a:xfrm>
          <a:prstGeom prst="rect">
            <a:avLst/>
          </a:prstGeom>
          <a:solidFill>
            <a:schemeClr val="tx1">
              <a:alpha val="48000"/>
            </a:schemeClr>
          </a:solidFill>
        </p:spPr>
        <p:txBody>
          <a:bodyPr wrap="square" rtlCol="0">
            <a:spAutoFit/>
          </a:bodyPr>
          <a:lstStyle/>
          <a:p>
            <a:pPr lvl="0"/>
            <a:r>
              <a:rPr lang="en-US" b="1" dirty="0" smtClean="0">
                <a:solidFill>
                  <a:schemeClr val="bg1"/>
                </a:solidFill>
              </a:rPr>
              <a:t>2. Promoting activity based learning, not curriculum </a:t>
            </a:r>
            <a:r>
              <a:rPr lang="en-US" b="1" dirty="0">
                <a:solidFill>
                  <a:schemeClr val="bg1"/>
                </a:solidFill>
              </a:rPr>
              <a:t>based </a:t>
            </a:r>
            <a:r>
              <a:rPr lang="en-US" b="1" dirty="0" smtClean="0">
                <a:solidFill>
                  <a:schemeClr val="bg1"/>
                </a:solidFill>
              </a:rPr>
              <a:t>rote one</a:t>
            </a:r>
            <a:endParaRPr lang="en-US" b="1" dirty="0">
              <a:solidFill>
                <a:schemeClr val="bg1"/>
              </a:solidFill>
            </a:endParaRPr>
          </a:p>
        </p:txBody>
      </p:sp>
      <p:pic>
        <p:nvPicPr>
          <p:cNvPr id="9" name="Picture 1" descr="D:\I Saksham\Pics\WP_20140724_14_34_34_Pro.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19000"/>
                    </a14:imgEffect>
                    <a14:imgEffect>
                      <a14:colorTemperature colorTemp="7125"/>
                    </a14:imgEffect>
                    <a14:imgEffect>
                      <a14:brightnessContrast bright="21000" contrast="9000"/>
                    </a14:imgEffect>
                  </a14:imgLayer>
                </a14:imgProps>
              </a:ext>
            </a:extLst>
          </a:blip>
          <a:srcRect/>
          <a:stretch>
            <a:fillRect/>
          </a:stretch>
        </p:blipFill>
        <p:spPr bwMode="auto">
          <a:xfrm>
            <a:off x="1552575" y="914400"/>
            <a:ext cx="3810000" cy="34050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TextBox 11"/>
          <p:cNvSpPr txBox="1"/>
          <p:nvPr/>
        </p:nvSpPr>
        <p:spPr>
          <a:xfrm>
            <a:off x="3505200" y="6049148"/>
            <a:ext cx="3189515" cy="1200329"/>
          </a:xfrm>
          <a:prstGeom prst="rect">
            <a:avLst/>
          </a:prstGeom>
          <a:solidFill>
            <a:schemeClr val="tx1">
              <a:alpha val="48000"/>
            </a:schemeClr>
          </a:solidFill>
        </p:spPr>
        <p:txBody>
          <a:bodyPr wrap="square" rtlCol="0">
            <a:spAutoFit/>
          </a:bodyPr>
          <a:lstStyle/>
          <a:p>
            <a:pPr lvl="0"/>
            <a:r>
              <a:rPr lang="en-US" b="1" dirty="0" smtClean="0">
                <a:solidFill>
                  <a:schemeClr val="bg1"/>
                </a:solidFill>
              </a:rPr>
              <a:t>4. Weekly </a:t>
            </a:r>
            <a:r>
              <a:rPr lang="en-US" b="1" dirty="0">
                <a:solidFill>
                  <a:schemeClr val="bg1"/>
                </a:solidFill>
              </a:rPr>
              <a:t>sessions with children by I-Saksham </a:t>
            </a:r>
            <a:r>
              <a:rPr lang="en-US" b="1" dirty="0" smtClean="0">
                <a:solidFill>
                  <a:schemeClr val="bg1"/>
                </a:solidFill>
              </a:rPr>
              <a:t>volunteers</a:t>
            </a:r>
          </a:p>
          <a:p>
            <a:pPr lvl="0"/>
            <a:endParaRPr lang="en-US" b="1" dirty="0"/>
          </a:p>
        </p:txBody>
      </p:sp>
      <p:sp>
        <p:nvSpPr>
          <p:cNvPr id="11" name="TextBox 10"/>
          <p:cNvSpPr txBox="1"/>
          <p:nvPr/>
        </p:nvSpPr>
        <p:spPr>
          <a:xfrm>
            <a:off x="480332" y="76200"/>
            <a:ext cx="6049736" cy="646331"/>
          </a:xfrm>
          <a:prstGeom prst="rect">
            <a:avLst/>
          </a:prstGeom>
          <a:noFill/>
        </p:spPr>
        <p:txBody>
          <a:bodyPr wrap="square" rtlCol="0">
            <a:spAutoFit/>
          </a:bodyPr>
          <a:lstStyle/>
          <a:p>
            <a:pPr algn="ctr"/>
            <a:r>
              <a:rPr lang="en-US" sz="3600" b="1" dirty="0" smtClean="0"/>
              <a:t>Features of the Intervention</a:t>
            </a:r>
            <a:endParaRPr lang="en-US" sz="3600" b="1" dirty="0"/>
          </a:p>
        </p:txBody>
      </p:sp>
    </p:spTree>
    <p:extLst>
      <p:ext uri="{BB962C8B-B14F-4D97-AF65-F5344CB8AC3E}">
        <p14:creationId xmlns:p14="http://schemas.microsoft.com/office/powerpoint/2010/main" val="114609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5981700" cy="700616"/>
          </a:xfrm>
        </p:spPr>
        <p:txBody>
          <a:bodyPr>
            <a:normAutofit/>
          </a:bodyPr>
          <a:lstStyle/>
          <a:p>
            <a:r>
              <a:rPr lang="en-US" sz="3600" b="1" dirty="0" smtClean="0"/>
              <a:t>Awards and Acclamations</a:t>
            </a:r>
            <a:endParaRPr lang="en-US" sz="3600" b="1" dirty="0"/>
          </a:p>
        </p:txBody>
      </p:sp>
      <p:pic>
        <p:nvPicPr>
          <p:cNvPr id="4" name="Picture 3" descr="D:\Documents\i-Saksham\Website\News\Teaching ocmputer.jpg"/>
          <p:cNvPicPr>
            <a:picLocks noChangeAspect="1" noChangeArrowheads="1"/>
          </p:cNvPicPr>
          <p:nvPr/>
        </p:nvPicPr>
        <p:blipFill>
          <a:blip r:embed="rId2" cstate="email"/>
          <a:srcRect/>
          <a:stretch>
            <a:fillRect/>
          </a:stretch>
        </p:blipFill>
        <p:spPr bwMode="auto">
          <a:xfrm>
            <a:off x="633247" y="1905000"/>
            <a:ext cx="5489189" cy="2918296"/>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5" name="TextBox 4"/>
          <p:cNvSpPr txBox="1"/>
          <p:nvPr/>
        </p:nvSpPr>
        <p:spPr>
          <a:xfrm>
            <a:off x="431084" y="1371600"/>
            <a:ext cx="5893516" cy="353943"/>
          </a:xfrm>
          <a:prstGeom prst="rect">
            <a:avLst/>
          </a:prstGeom>
          <a:noFill/>
        </p:spPr>
        <p:txBody>
          <a:bodyPr wrap="square" rtlCol="0">
            <a:spAutoFit/>
          </a:bodyPr>
          <a:lstStyle/>
          <a:p>
            <a:r>
              <a:rPr lang="en-US" sz="1700" dirty="0" smtClean="0"/>
              <a:t>1.Residential Bridge Course Centers, Jamui</a:t>
            </a:r>
            <a:endParaRPr lang="en-US" sz="1700" dirty="0"/>
          </a:p>
        </p:txBody>
      </p:sp>
      <p:sp>
        <p:nvSpPr>
          <p:cNvPr id="6" name="Content Placeholder 2"/>
          <p:cNvSpPr txBox="1">
            <a:spLocks/>
          </p:cNvSpPr>
          <p:nvPr/>
        </p:nvSpPr>
        <p:spPr>
          <a:xfrm>
            <a:off x="431084" y="5105400"/>
            <a:ext cx="5893516" cy="3306763"/>
          </a:xfrm>
          <a:prstGeom prst="rect">
            <a:avLst/>
          </a:prstGeom>
        </p:spPr>
        <p:txBody>
          <a:bodyPr vert="horz" lIns="91440" tIns="45720" rIns="91440" bIns="45720" rtlCol="0">
            <a:normAutofit fontScale="92500" lnSpcReduction="10000"/>
          </a:bodyPr>
          <a:lstStyle/>
          <a:p>
            <a:pPr lvl="0" algn="just">
              <a:spcBef>
                <a:spcPct val="20000"/>
              </a:spcBef>
              <a:defRPr/>
            </a:pPr>
            <a:r>
              <a:rPr kumimoji="0" lang="en-US" i="0" u="none" strike="noStrike" kern="1200" cap="none" spc="0" normalizeH="0" baseline="0" noProof="0" dirty="0" smtClean="0">
                <a:ln>
                  <a:noFill/>
                </a:ln>
                <a:solidFill>
                  <a:schemeClr val="tx1"/>
                </a:solidFill>
                <a:effectLst/>
                <a:uLnTx/>
                <a:uFillTx/>
              </a:rPr>
              <a:t>2. </a:t>
            </a:r>
            <a:r>
              <a:rPr lang="en-US" dirty="0" smtClean="0"/>
              <a:t>i-Saksham was </a:t>
            </a:r>
            <a:r>
              <a:rPr lang="en-US" sz="2000" b="1" dirty="0" smtClean="0"/>
              <a:t>presented as a model to develop tutorship as skill in difficult areas at workshop convened by MSDE</a:t>
            </a:r>
          </a:p>
          <a:p>
            <a:pPr lvl="0" algn="just">
              <a:spcBef>
                <a:spcPct val="20000"/>
              </a:spcBef>
              <a:defRPr/>
            </a:pPr>
            <a:endParaRPr kumimoji="0" lang="en-US" sz="2000" b="1" i="0" u="none" strike="noStrike" kern="1200" cap="none" spc="0" normalizeH="0" baseline="0" noProof="0" dirty="0" smtClean="0">
              <a:ln>
                <a:noFill/>
              </a:ln>
              <a:solidFill>
                <a:schemeClr val="tx1"/>
              </a:solidFill>
              <a:effectLst/>
              <a:uLnTx/>
              <a:uFillTx/>
            </a:endParaRPr>
          </a:p>
          <a:p>
            <a:pPr marR="0" lvl="0" algn="just" defTabSz="914400" rtl="0" eaLnBrk="1" fontAlgn="auto" latinLnBrk="0" hangingPunct="1">
              <a:lnSpc>
                <a:spcPct val="100000"/>
              </a:lnSpc>
              <a:spcBef>
                <a:spcPct val="20000"/>
              </a:spcBef>
              <a:spcAft>
                <a:spcPts val="0"/>
              </a:spcAft>
              <a:buClrTx/>
              <a:buSzTx/>
              <a:tabLst/>
              <a:defRPr/>
            </a:pPr>
            <a:r>
              <a:rPr lang="en-US" dirty="0" smtClean="0"/>
              <a:t>3. Covered in </a:t>
            </a:r>
            <a:r>
              <a:rPr lang="en-US" sz="2000" b="1" dirty="0" smtClean="0"/>
              <a:t>CSR today</a:t>
            </a:r>
            <a:r>
              <a:rPr lang="en-US" dirty="0" smtClean="0"/>
              <a:t>, local media, CNN-IBN</a:t>
            </a:r>
          </a:p>
          <a:p>
            <a:pPr marR="0" lvl="0" algn="just" defTabSz="914400" rtl="0" eaLnBrk="1" fontAlgn="auto" latinLnBrk="0" hangingPunct="1">
              <a:lnSpc>
                <a:spcPct val="100000"/>
              </a:lnSpc>
              <a:spcBef>
                <a:spcPct val="20000"/>
              </a:spcBef>
              <a:spcAft>
                <a:spcPts val="0"/>
              </a:spcAft>
              <a:buClrTx/>
              <a:buSzTx/>
              <a:tabLst/>
              <a:defRPr/>
            </a:pPr>
            <a:endParaRPr lang="en-US" dirty="0" smtClean="0"/>
          </a:p>
          <a:p>
            <a:pPr marR="0" lvl="0" algn="just" defTabSz="914400" rtl="0" eaLnBrk="1" fontAlgn="auto" latinLnBrk="0" hangingPunct="1">
              <a:lnSpc>
                <a:spcPct val="100000"/>
              </a:lnSpc>
              <a:spcBef>
                <a:spcPct val="20000"/>
              </a:spcBef>
              <a:spcAft>
                <a:spcPts val="0"/>
              </a:spcAft>
              <a:buClrTx/>
              <a:buSzTx/>
              <a:tabLst/>
              <a:defRPr/>
            </a:pPr>
            <a:r>
              <a:rPr kumimoji="0" lang="en-US" u="none" strike="noStrike" kern="1200" cap="none" spc="0" normalizeH="0" noProof="0" dirty="0" smtClean="0">
                <a:ln>
                  <a:noFill/>
                </a:ln>
                <a:solidFill>
                  <a:schemeClr val="tx1"/>
                </a:solidFill>
                <a:effectLst/>
                <a:uLnTx/>
                <a:uFillTx/>
              </a:rPr>
              <a:t>4. </a:t>
            </a:r>
            <a:r>
              <a:rPr kumimoji="0" lang="en-US" sz="2000" b="1" u="none" strike="noStrike" kern="1200" cap="none" spc="0" normalizeH="0" noProof="0" dirty="0" smtClean="0">
                <a:ln>
                  <a:noFill/>
                </a:ln>
                <a:solidFill>
                  <a:schemeClr val="tx1"/>
                </a:solidFill>
                <a:effectLst/>
                <a:uLnTx/>
                <a:uFillTx/>
              </a:rPr>
              <a:t>Top 50 proposals under Innovate for Digital India Challenge</a:t>
            </a:r>
          </a:p>
          <a:p>
            <a:pPr marR="0" lvl="0" algn="just" defTabSz="914400" rtl="0" eaLnBrk="1" fontAlgn="auto" latinLnBrk="0" hangingPunct="1">
              <a:lnSpc>
                <a:spcPct val="100000"/>
              </a:lnSpc>
              <a:spcBef>
                <a:spcPct val="20000"/>
              </a:spcBef>
              <a:spcAft>
                <a:spcPts val="0"/>
              </a:spcAft>
              <a:buClrTx/>
              <a:buSzTx/>
              <a:tabLst/>
              <a:defRPr/>
            </a:pPr>
            <a:endParaRPr kumimoji="0" lang="en-US" sz="2000" b="1" u="none" strike="noStrike" kern="1200" cap="none" spc="0" normalizeH="0" noProof="0" dirty="0" smtClean="0">
              <a:ln>
                <a:noFill/>
              </a:ln>
              <a:solidFill>
                <a:schemeClr val="tx1"/>
              </a:solidFill>
              <a:effectLst/>
              <a:uLnTx/>
              <a:uFillTx/>
            </a:endParaRPr>
          </a:p>
          <a:p>
            <a:pPr marR="0" lvl="0" algn="just" defTabSz="914400" rtl="0" eaLnBrk="1" fontAlgn="auto" latinLnBrk="0" hangingPunct="1">
              <a:lnSpc>
                <a:spcPct val="100000"/>
              </a:lnSpc>
              <a:spcBef>
                <a:spcPct val="20000"/>
              </a:spcBef>
              <a:spcAft>
                <a:spcPts val="0"/>
              </a:spcAft>
              <a:buClrTx/>
              <a:buSzTx/>
              <a:tabLst/>
              <a:defRPr/>
            </a:pPr>
            <a:r>
              <a:rPr lang="en-US" dirty="0" smtClean="0"/>
              <a:t>5. </a:t>
            </a:r>
            <a:r>
              <a:rPr lang="en-US" sz="2000" b="1" dirty="0" smtClean="0"/>
              <a:t>Top 35 best practices selected under SAGY</a:t>
            </a:r>
            <a:r>
              <a:rPr lang="en-US" dirty="0" smtClean="0"/>
              <a:t> for replication across the county by </a:t>
            </a:r>
            <a:r>
              <a:rPr lang="en-US" dirty="0" err="1" smtClean="0"/>
              <a:t>MoRD</a:t>
            </a:r>
            <a:r>
              <a:rPr lang="en-US" dirty="0" smtClean="0"/>
              <a:t>.</a:t>
            </a:r>
            <a:endParaRPr kumimoji="0" lang="en-US" u="none" strike="noStrike" kern="1200" cap="none" spc="0" normalizeH="0" noProof="0" dirty="0" smtClean="0">
              <a:ln>
                <a:noFill/>
              </a:ln>
              <a:solidFill>
                <a:schemeClr val="tx1"/>
              </a:solidFill>
              <a:effectLst/>
              <a:uLnTx/>
              <a:uFillTx/>
            </a:endParaRPr>
          </a:p>
          <a:p>
            <a:pPr marR="0" lvl="0" algn="just" defTabSz="914400" rtl="0" eaLnBrk="1" fontAlgn="auto" latinLnBrk="0" hangingPunct="1">
              <a:lnSpc>
                <a:spcPct val="100000"/>
              </a:lnSpc>
              <a:spcBef>
                <a:spcPct val="20000"/>
              </a:spcBef>
              <a:spcAft>
                <a:spcPts val="0"/>
              </a:spcAft>
              <a:buClrTx/>
              <a:buSzTx/>
              <a:tabLst/>
              <a:defRPr/>
            </a:pPr>
            <a:endParaRPr kumimoji="0" lang="en-US" b="0" i="0" u="none" strike="noStrike" kern="1200" cap="none" spc="0" normalizeH="0" noProof="0" dirty="0" smtClean="0">
              <a:ln>
                <a:noFill/>
              </a:ln>
              <a:solidFill>
                <a:schemeClr val="tx1"/>
              </a:solidFill>
              <a:effectLst/>
              <a:uLnTx/>
              <a:uFillTx/>
            </a:endParaRPr>
          </a:p>
        </p:txBody>
      </p:sp>
    </p:spTree>
    <p:extLst>
      <p:ext uri="{BB962C8B-B14F-4D97-AF65-F5344CB8AC3E}">
        <p14:creationId xmlns:p14="http://schemas.microsoft.com/office/powerpoint/2010/main" val="3779015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819400"/>
            <a:ext cx="1905000" cy="1905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5195824"/>
            <a:ext cx="1582681" cy="1662176"/>
          </a:xfrm>
          <a:prstGeom prst="rect">
            <a:avLst/>
          </a:prstGeom>
        </p:spPr>
      </p:pic>
      <p:sp>
        <p:nvSpPr>
          <p:cNvPr id="2" name="Title 1"/>
          <p:cNvSpPr>
            <a:spLocks noGrp="1"/>
          </p:cNvSpPr>
          <p:nvPr>
            <p:ph type="title"/>
          </p:nvPr>
        </p:nvSpPr>
        <p:spPr>
          <a:xfrm>
            <a:off x="457200" y="152400"/>
            <a:ext cx="6057900" cy="624416"/>
          </a:xfrm>
        </p:spPr>
        <p:txBody>
          <a:bodyPr>
            <a:noAutofit/>
          </a:bodyPr>
          <a:lstStyle/>
          <a:p>
            <a:r>
              <a:rPr lang="en-US" sz="3600" b="1" dirty="0" smtClean="0"/>
              <a:t>Learning from the Year</a:t>
            </a:r>
            <a:endParaRPr lang="en-US" sz="3600" b="1" dirty="0"/>
          </a:p>
        </p:txBody>
      </p:sp>
      <p:sp>
        <p:nvSpPr>
          <p:cNvPr id="5" name="TextBox 4"/>
          <p:cNvSpPr txBox="1"/>
          <p:nvPr/>
        </p:nvSpPr>
        <p:spPr>
          <a:xfrm>
            <a:off x="381000" y="1219200"/>
            <a:ext cx="3810000" cy="984885"/>
          </a:xfrm>
          <a:prstGeom prst="rect">
            <a:avLst/>
          </a:prstGeom>
          <a:noFill/>
        </p:spPr>
        <p:txBody>
          <a:bodyPr wrap="square" rtlCol="0">
            <a:spAutoFit/>
          </a:bodyPr>
          <a:lstStyle/>
          <a:p>
            <a:r>
              <a:rPr lang="en-US" dirty="0" smtClean="0"/>
              <a:t>After our pilot with 20 tutors we realized the need  to </a:t>
            </a:r>
            <a:r>
              <a:rPr lang="en-US" sz="2000" b="1" dirty="0" smtClean="0">
                <a:solidFill>
                  <a:schemeClr val="accent6">
                    <a:lumMod val="75000"/>
                  </a:schemeClr>
                </a:solidFill>
              </a:rPr>
              <a:t>prepare those youth and teacher’s training. </a:t>
            </a:r>
            <a:endParaRPr lang="en-US" sz="2000" b="1" dirty="0">
              <a:solidFill>
                <a:schemeClr val="accent6">
                  <a:lumMod val="75000"/>
                </a:schemeClr>
              </a:solidFill>
            </a:endParaRPr>
          </a:p>
        </p:txBody>
      </p:sp>
      <p:sp>
        <p:nvSpPr>
          <p:cNvPr id="6" name="TextBox 5"/>
          <p:cNvSpPr txBox="1"/>
          <p:nvPr/>
        </p:nvSpPr>
        <p:spPr>
          <a:xfrm>
            <a:off x="2743200" y="2819400"/>
            <a:ext cx="3810000" cy="2154436"/>
          </a:xfrm>
          <a:prstGeom prst="rect">
            <a:avLst/>
          </a:prstGeom>
          <a:noFill/>
        </p:spPr>
        <p:txBody>
          <a:bodyPr wrap="square" rtlCol="0">
            <a:spAutoFit/>
          </a:bodyPr>
          <a:lstStyle/>
          <a:p>
            <a:r>
              <a:rPr lang="en-US" dirty="0" smtClean="0"/>
              <a:t>Though children spend time in schools but </a:t>
            </a:r>
            <a:r>
              <a:rPr lang="en-US" sz="2000" b="1" dirty="0" smtClean="0">
                <a:solidFill>
                  <a:schemeClr val="accent6">
                    <a:lumMod val="75000"/>
                  </a:schemeClr>
                </a:solidFill>
              </a:rPr>
              <a:t>time consumed in learning is very low. </a:t>
            </a:r>
            <a:r>
              <a:rPr lang="en-US" dirty="0" smtClean="0"/>
              <a:t>For this, </a:t>
            </a:r>
            <a:r>
              <a:rPr lang="en-US" sz="2000" b="1" dirty="0" smtClean="0">
                <a:solidFill>
                  <a:schemeClr val="accent6">
                    <a:lumMod val="75000"/>
                  </a:schemeClr>
                </a:solidFill>
              </a:rPr>
              <a:t>teacher’s should be trained on multi-grade and a multi-level classroom</a:t>
            </a:r>
            <a:r>
              <a:rPr lang="en-US" dirty="0" smtClean="0"/>
              <a:t>. There is also a need of resources and content that should be available to teachers.</a:t>
            </a:r>
            <a:endParaRPr lang="en-US" dirty="0"/>
          </a:p>
        </p:txBody>
      </p:sp>
      <p:sp>
        <p:nvSpPr>
          <p:cNvPr id="7" name="TextBox 6"/>
          <p:cNvSpPr txBox="1"/>
          <p:nvPr/>
        </p:nvSpPr>
        <p:spPr>
          <a:xfrm>
            <a:off x="152400" y="5380672"/>
            <a:ext cx="3810000" cy="1569660"/>
          </a:xfrm>
          <a:prstGeom prst="rect">
            <a:avLst/>
          </a:prstGeom>
          <a:noFill/>
        </p:spPr>
        <p:txBody>
          <a:bodyPr wrap="square" rtlCol="0">
            <a:spAutoFit/>
          </a:bodyPr>
          <a:lstStyle/>
          <a:p>
            <a:r>
              <a:rPr lang="en-US" dirty="0" smtClean="0"/>
              <a:t>Education and learning can’t completely  be digital. Instead, </a:t>
            </a:r>
            <a:r>
              <a:rPr lang="en-US" sz="2000" b="1" dirty="0" smtClean="0">
                <a:solidFill>
                  <a:schemeClr val="accent6">
                    <a:lumMod val="75000"/>
                  </a:schemeClr>
                </a:solidFill>
              </a:rPr>
              <a:t>digital content should be integrated with lesson plan,</a:t>
            </a:r>
            <a:r>
              <a:rPr lang="en-US" dirty="0" smtClean="0"/>
              <a:t> giving tech a complementary role.</a:t>
            </a:r>
            <a:endParaRPr lang="en-US" dirty="0"/>
          </a:p>
        </p:txBody>
      </p:sp>
      <p:sp>
        <p:nvSpPr>
          <p:cNvPr id="8" name="TextBox 7"/>
          <p:cNvSpPr txBox="1"/>
          <p:nvPr/>
        </p:nvSpPr>
        <p:spPr>
          <a:xfrm>
            <a:off x="2836506" y="7259999"/>
            <a:ext cx="3810000" cy="1815882"/>
          </a:xfrm>
          <a:prstGeom prst="rect">
            <a:avLst/>
          </a:prstGeom>
          <a:noFill/>
        </p:spPr>
        <p:txBody>
          <a:bodyPr wrap="square" rtlCol="0">
            <a:spAutoFit/>
          </a:bodyPr>
          <a:lstStyle/>
          <a:p>
            <a:r>
              <a:rPr lang="en-US" dirty="0" smtClean="0"/>
              <a:t>There is a need to intervene in the traditional method that is being followed for teaching. </a:t>
            </a:r>
            <a:r>
              <a:rPr lang="en-US" sz="2000" b="1" dirty="0" smtClean="0">
                <a:solidFill>
                  <a:schemeClr val="accent6">
                    <a:lumMod val="75000"/>
                  </a:schemeClr>
                </a:solidFill>
              </a:rPr>
              <a:t>Innovative practices in teaching are required </a:t>
            </a:r>
            <a:r>
              <a:rPr lang="en-US" dirty="0" smtClean="0"/>
              <a:t>and  teacher-student relation should improve.</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906394"/>
            <a:ext cx="1934251" cy="154894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437" y="7252199"/>
            <a:ext cx="1762125" cy="1762125"/>
          </a:xfrm>
          <a:prstGeom prst="rect">
            <a:avLst/>
          </a:prstGeom>
        </p:spPr>
      </p:pic>
    </p:spTree>
    <p:extLst>
      <p:ext uri="{BB962C8B-B14F-4D97-AF65-F5344CB8AC3E}">
        <p14:creationId xmlns:p14="http://schemas.microsoft.com/office/powerpoint/2010/main" val="1737992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228600"/>
            <a:ext cx="6134100" cy="776816"/>
          </a:xfrm>
        </p:spPr>
        <p:txBody>
          <a:bodyPr>
            <a:normAutofit/>
          </a:bodyPr>
          <a:lstStyle/>
          <a:p>
            <a:r>
              <a:rPr lang="en-US" sz="3600" b="1" dirty="0" smtClean="0"/>
              <a:t>Plan 2016-17</a:t>
            </a:r>
            <a:endParaRPr lang="en-US" sz="3600" b="1" dirty="0"/>
          </a:p>
        </p:txBody>
      </p:sp>
      <p:sp>
        <p:nvSpPr>
          <p:cNvPr id="4" name="Rectangle 3"/>
          <p:cNvSpPr/>
          <p:nvPr/>
        </p:nvSpPr>
        <p:spPr>
          <a:xfrm>
            <a:off x="228600" y="838200"/>
            <a:ext cx="6477000" cy="2985433"/>
          </a:xfrm>
          <a:prstGeom prst="rect">
            <a:avLst/>
          </a:prstGeom>
        </p:spPr>
        <p:txBody>
          <a:bodyPr wrap="square">
            <a:spAutoFit/>
          </a:bodyPr>
          <a:lstStyle/>
          <a:p>
            <a:pPr marL="742950" lvl="1" indent="-285750">
              <a:buFont typeface="Arial" pitchFamily="34" charset="0"/>
              <a:buChar char="•"/>
            </a:pPr>
            <a:endParaRPr lang="en-US" b="1" dirty="0" smtClean="0">
              <a:solidFill>
                <a:srgbClr val="C00000"/>
              </a:solidFill>
            </a:endParaRPr>
          </a:p>
          <a:p>
            <a:pPr marL="742950" lvl="1" indent="-285750">
              <a:buFont typeface="Arial" pitchFamily="34" charset="0"/>
              <a:buChar char="•"/>
            </a:pPr>
            <a:r>
              <a:rPr lang="en-US" dirty="0" smtClean="0"/>
              <a:t>Train</a:t>
            </a:r>
            <a:r>
              <a:rPr lang="en-US" b="1" dirty="0" smtClean="0">
                <a:solidFill>
                  <a:srgbClr val="C00000"/>
                </a:solidFill>
              </a:rPr>
              <a:t> </a:t>
            </a:r>
            <a:r>
              <a:rPr lang="en-US" sz="2000" b="1" dirty="0" smtClean="0">
                <a:solidFill>
                  <a:srgbClr val="C00000"/>
                </a:solidFill>
              </a:rPr>
              <a:t>300 new youth</a:t>
            </a:r>
            <a:endParaRPr lang="en-US" b="1" dirty="0" smtClean="0">
              <a:solidFill>
                <a:srgbClr val="C00000"/>
              </a:solidFill>
            </a:endParaRPr>
          </a:p>
          <a:p>
            <a:pPr marL="742950" lvl="1" indent="-285750">
              <a:buFont typeface="Arial" pitchFamily="34" charset="0"/>
              <a:buChar char="•"/>
            </a:pPr>
            <a:endParaRPr lang="en-US" b="1" dirty="0">
              <a:solidFill>
                <a:srgbClr val="C00000"/>
              </a:solidFill>
            </a:endParaRPr>
          </a:p>
          <a:p>
            <a:pPr marL="742950" lvl="1" indent="-285750">
              <a:buFont typeface="Arial" pitchFamily="34" charset="0"/>
              <a:buChar char="•"/>
            </a:pPr>
            <a:r>
              <a:rPr lang="en-US" sz="2000" dirty="0" smtClean="0"/>
              <a:t>To</a:t>
            </a:r>
            <a:r>
              <a:rPr lang="en-US" sz="2000" b="1" dirty="0" smtClean="0">
                <a:solidFill>
                  <a:srgbClr val="C00000"/>
                </a:solidFill>
              </a:rPr>
              <a:t> </a:t>
            </a:r>
            <a:r>
              <a:rPr lang="en-US" sz="2000" b="1" dirty="0">
                <a:solidFill>
                  <a:srgbClr val="C00000"/>
                </a:solidFill>
              </a:rPr>
              <a:t>establish i-Saksham as a reliable support</a:t>
            </a:r>
            <a:r>
              <a:rPr lang="en-US" sz="2000" dirty="0">
                <a:solidFill>
                  <a:srgbClr val="C00000"/>
                </a:solidFill>
              </a:rPr>
              <a:t> </a:t>
            </a:r>
            <a:r>
              <a:rPr lang="en-US" dirty="0"/>
              <a:t>to improve learning outcomes in children by brining visible change in the learning delivery of the community tutor</a:t>
            </a:r>
          </a:p>
          <a:p>
            <a:pPr lvl="1"/>
            <a:endParaRPr lang="en-US" dirty="0"/>
          </a:p>
          <a:p>
            <a:pPr marL="742950" lvl="1" indent="-285750">
              <a:buFont typeface="Arial" pitchFamily="34" charset="0"/>
              <a:buChar char="•"/>
            </a:pPr>
            <a:r>
              <a:rPr lang="en-US" dirty="0"/>
              <a:t>Working out synergetic avenues to </a:t>
            </a:r>
            <a:r>
              <a:rPr lang="en-US" sz="2000" b="1" dirty="0">
                <a:solidFill>
                  <a:srgbClr val="C00000"/>
                </a:solidFill>
              </a:rPr>
              <a:t>increase in-village earning opportunities</a:t>
            </a:r>
            <a:r>
              <a:rPr lang="en-US" b="1" dirty="0">
                <a:solidFill>
                  <a:srgbClr val="F5801F"/>
                </a:solidFill>
              </a:rPr>
              <a:t> </a:t>
            </a:r>
            <a:r>
              <a:rPr lang="en-US" dirty="0"/>
              <a:t>for the community tutor (e.g. Digital Literacy)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64814"/>
            <a:ext cx="6858000" cy="4979186"/>
          </a:xfrm>
          <a:prstGeom prst="rect">
            <a:avLst/>
          </a:prstGeom>
        </p:spPr>
      </p:pic>
      <p:sp>
        <p:nvSpPr>
          <p:cNvPr id="7" name="Oval 6"/>
          <p:cNvSpPr/>
          <p:nvPr/>
        </p:nvSpPr>
        <p:spPr>
          <a:xfrm>
            <a:off x="0" y="3886200"/>
            <a:ext cx="2209800" cy="22098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We expect to reach up to </a:t>
            </a:r>
            <a:r>
              <a:rPr lang="en-US" sz="3600" b="1" dirty="0" smtClean="0"/>
              <a:t>25,000 </a:t>
            </a:r>
            <a:r>
              <a:rPr lang="en-US" dirty="0" smtClean="0"/>
              <a:t>children in 2016</a:t>
            </a:r>
            <a:endParaRPr lang="en-US" dirty="0"/>
          </a:p>
        </p:txBody>
      </p:sp>
    </p:spTree>
    <p:extLst>
      <p:ext uri="{BB962C8B-B14F-4D97-AF65-F5344CB8AC3E}">
        <p14:creationId xmlns:p14="http://schemas.microsoft.com/office/powerpoint/2010/main" val="3259809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609600"/>
            <a:ext cx="3086877" cy="3170099"/>
          </a:xfrm>
          <a:prstGeom prst="rect">
            <a:avLst/>
          </a:prstGeom>
          <a:noFill/>
        </p:spPr>
        <p:txBody>
          <a:bodyPr wrap="square" rtlCol="0">
            <a:spAutoFit/>
          </a:bodyPr>
          <a:lstStyle/>
          <a:p>
            <a:pPr algn="just"/>
            <a:r>
              <a:rPr lang="en-US" sz="2000" dirty="0" smtClean="0">
                <a:latin typeface="Arial" pitchFamily="34" charset="0"/>
                <a:cs typeface="Arial" pitchFamily="34" charset="0"/>
              </a:rPr>
              <a:t>I-Saksham is an initiative by 3 Prime Minister Rural Development Fellows, who during the course of their fellowship encountered with the pathetic status of education in remote areas of Munger and Jamui districts of Bihar.</a:t>
            </a:r>
            <a:endParaRPr lang="en-US" sz="2000" dirty="0">
              <a:latin typeface="Arial" pitchFamily="34" charset="0"/>
              <a:cs typeface="Arial" pitchFamily="34" charset="0"/>
            </a:endParaRPr>
          </a:p>
        </p:txBody>
      </p:sp>
      <p:pic>
        <p:nvPicPr>
          <p:cNvPr id="7" name="Picture 6"/>
          <p:cNvPicPr>
            <a:picLocks noChangeAspect="1"/>
          </p:cNvPicPr>
          <p:nvPr/>
        </p:nvPicPr>
        <p:blipFill>
          <a:blip r:embed="rId2" cstate="email">
            <a:lum bright="3000" contrast="17000"/>
            <a:extLst>
              <a:ext uri="{28A0092B-C50C-407E-A947-70E740481C1C}">
                <a14:useLocalDpi xmlns:a14="http://schemas.microsoft.com/office/drawing/2010/main"/>
              </a:ext>
            </a:extLst>
          </a:blip>
          <a:stretch>
            <a:fillRect/>
          </a:stretch>
        </p:blipFill>
        <p:spPr>
          <a:xfrm>
            <a:off x="0" y="4033692"/>
            <a:ext cx="6858000" cy="5110308"/>
          </a:xfrm>
          <a:prstGeom prst="rect">
            <a:avLst/>
          </a:prstGeom>
          <a:ln>
            <a:noFill/>
          </a:ln>
          <a:effectLst>
            <a:outerShdw blurRad="292100" dist="139700" dir="2700000" algn="tl" rotWithShape="0">
              <a:srgbClr val="333333">
                <a:alpha val="65000"/>
              </a:srgbClr>
            </a:outerShdw>
          </a:effectLst>
        </p:spPr>
      </p:pic>
      <p:sp>
        <p:nvSpPr>
          <p:cNvPr id="2" name="Oval 1"/>
          <p:cNvSpPr/>
          <p:nvPr/>
        </p:nvSpPr>
        <p:spPr>
          <a:xfrm>
            <a:off x="3962401" y="3429000"/>
            <a:ext cx="2824842" cy="2654182"/>
          </a:xfrm>
          <a:prstGeom prst="ellipse">
            <a:avLst/>
          </a:prstGeom>
          <a:solidFill>
            <a:schemeClr val="accent6">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O</a:t>
            </a:r>
            <a:r>
              <a:rPr lang="en-US" sz="2000" dirty="0" smtClean="0">
                <a:solidFill>
                  <a:schemeClr val="tx1"/>
                </a:solidFill>
              </a:rPr>
              <a:t>nly </a:t>
            </a:r>
            <a:r>
              <a:rPr lang="en-US" sz="2000" dirty="0">
                <a:solidFill>
                  <a:schemeClr val="tx1"/>
                </a:solidFill>
              </a:rPr>
              <a:t>20.8% </a:t>
            </a:r>
            <a:r>
              <a:rPr lang="en-US" sz="2000" dirty="0" smtClean="0">
                <a:solidFill>
                  <a:schemeClr val="tx1"/>
                </a:solidFill>
              </a:rPr>
              <a:t>of class 5 children </a:t>
            </a:r>
            <a:r>
              <a:rPr lang="en-US" sz="2000" dirty="0">
                <a:solidFill>
                  <a:schemeClr val="tx1"/>
                </a:solidFill>
              </a:rPr>
              <a:t>could solve a three-digit by one-digit division problem</a:t>
            </a:r>
          </a:p>
        </p:txBody>
      </p:sp>
      <p:sp>
        <p:nvSpPr>
          <p:cNvPr id="5" name="Oval 4"/>
          <p:cNvSpPr/>
          <p:nvPr/>
        </p:nvSpPr>
        <p:spPr>
          <a:xfrm>
            <a:off x="4191000" y="1089749"/>
            <a:ext cx="2318267" cy="2209800"/>
          </a:xfrm>
          <a:prstGeom prst="ellipse">
            <a:avLst/>
          </a:prstGeom>
          <a:solidFill>
            <a:schemeClr val="accent6">
              <a:lumMod val="60000"/>
              <a:lumOff val="4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Only 47% of class 5 children can read class 2</a:t>
            </a:r>
            <a:r>
              <a:rPr lang="en-US" sz="2000" baseline="30000" dirty="0" smtClean="0">
                <a:solidFill>
                  <a:schemeClr val="tx1"/>
                </a:solidFill>
              </a:rPr>
              <a:t>nd</a:t>
            </a:r>
            <a:r>
              <a:rPr lang="en-US" sz="2000" dirty="0" smtClean="0">
                <a:solidFill>
                  <a:schemeClr val="tx1"/>
                </a:solidFill>
              </a:rPr>
              <a:t> text</a:t>
            </a:r>
            <a:endParaRPr lang="en-US" sz="2000" dirty="0">
              <a:solidFill>
                <a:schemeClr val="tx1"/>
              </a:solidFill>
            </a:endParaRPr>
          </a:p>
        </p:txBody>
      </p:sp>
      <p:sp>
        <p:nvSpPr>
          <p:cNvPr id="3" name="TextBox 2"/>
          <p:cNvSpPr txBox="1"/>
          <p:nvPr/>
        </p:nvSpPr>
        <p:spPr>
          <a:xfrm>
            <a:off x="4076700" y="240268"/>
            <a:ext cx="2596243" cy="369332"/>
          </a:xfrm>
          <a:prstGeom prst="rect">
            <a:avLst/>
          </a:prstGeom>
          <a:noFill/>
        </p:spPr>
        <p:txBody>
          <a:bodyPr wrap="square" rtlCol="0">
            <a:spAutoFit/>
          </a:bodyPr>
          <a:lstStyle/>
          <a:p>
            <a:pPr algn="ctr"/>
            <a:r>
              <a:rPr lang="en-US" b="1" dirty="0"/>
              <a:t>ASER 2013 Report</a:t>
            </a:r>
          </a:p>
        </p:txBody>
      </p:sp>
      <p:sp>
        <p:nvSpPr>
          <p:cNvPr id="4" name="Down Arrow 3"/>
          <p:cNvSpPr/>
          <p:nvPr/>
        </p:nvSpPr>
        <p:spPr>
          <a:xfrm>
            <a:off x="5181600" y="609599"/>
            <a:ext cx="381000" cy="480149"/>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2466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210300" cy="548216"/>
          </a:xfrm>
        </p:spPr>
        <p:txBody>
          <a:bodyPr>
            <a:noAutofit/>
          </a:bodyPr>
          <a:lstStyle/>
          <a:p>
            <a:r>
              <a:rPr lang="en-US" sz="3600" b="1" dirty="0" smtClean="0"/>
              <a:t>Financials</a:t>
            </a:r>
            <a:endParaRPr lang="en-US" sz="36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6331826"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5147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6519100"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2519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49" y="1331149"/>
            <a:ext cx="878651" cy="878651"/>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72" y="4648200"/>
            <a:ext cx="6836228" cy="4495800"/>
          </a:xfrm>
          <a:prstGeom prst="rect">
            <a:avLst/>
          </a:prstGeom>
        </p:spPr>
      </p:pic>
      <p:sp>
        <p:nvSpPr>
          <p:cNvPr id="2" name="TextBox 1"/>
          <p:cNvSpPr txBox="1"/>
          <p:nvPr/>
        </p:nvSpPr>
        <p:spPr>
          <a:xfrm>
            <a:off x="457200" y="304800"/>
            <a:ext cx="5638800" cy="1569660"/>
          </a:xfrm>
          <a:prstGeom prst="rect">
            <a:avLst/>
          </a:prstGeom>
          <a:noFill/>
        </p:spPr>
        <p:txBody>
          <a:bodyPr wrap="square" rtlCol="0">
            <a:spAutoFit/>
          </a:bodyPr>
          <a:lstStyle/>
          <a:p>
            <a:pPr algn="ctr"/>
            <a:r>
              <a:rPr lang="en-US" sz="3600" b="1" dirty="0" smtClean="0"/>
              <a:t>The Challenges</a:t>
            </a:r>
            <a:endParaRPr lang="en-US" sz="3600" b="1" dirty="0" smtClean="0"/>
          </a:p>
          <a:p>
            <a:endParaRPr lang="en-US" sz="2400" b="1" dirty="0" smtClean="0"/>
          </a:p>
          <a:p>
            <a:endParaRPr lang="en-US" dirty="0" smtClean="0"/>
          </a:p>
          <a:p>
            <a:endParaRPr lang="en-US" dirty="0"/>
          </a:p>
        </p:txBody>
      </p:sp>
      <p:sp>
        <p:nvSpPr>
          <p:cNvPr id="5" name="TextBox 4"/>
          <p:cNvSpPr txBox="1"/>
          <p:nvPr/>
        </p:nvSpPr>
        <p:spPr>
          <a:xfrm>
            <a:off x="304800" y="1219200"/>
            <a:ext cx="2590800" cy="2062103"/>
          </a:xfrm>
          <a:prstGeom prst="rect">
            <a:avLst/>
          </a:prstGeom>
          <a:noFill/>
        </p:spPr>
        <p:txBody>
          <a:bodyPr wrap="square" rtlCol="0">
            <a:spAutoFit/>
          </a:bodyPr>
          <a:lstStyle/>
          <a:p>
            <a:pPr algn="ctr"/>
            <a:r>
              <a:rPr lang="en-US" sz="3200" b="1" dirty="0" smtClean="0"/>
              <a:t>1</a:t>
            </a:r>
            <a:r>
              <a:rPr lang="en-US" dirty="0" smtClean="0"/>
              <a:t/>
            </a:r>
            <a:br>
              <a:rPr lang="en-US" dirty="0" smtClean="0"/>
            </a:br>
            <a:r>
              <a:rPr lang="en-US" sz="2000" dirty="0"/>
              <a:t>Poor learning attainment among students</a:t>
            </a:r>
          </a:p>
          <a:p>
            <a:endParaRPr lang="en-US" dirty="0"/>
          </a:p>
          <a:p>
            <a:endParaRPr lang="en-US" dirty="0"/>
          </a:p>
        </p:txBody>
      </p:sp>
      <p:sp>
        <p:nvSpPr>
          <p:cNvPr id="6" name="TextBox 5"/>
          <p:cNvSpPr txBox="1"/>
          <p:nvPr/>
        </p:nvSpPr>
        <p:spPr>
          <a:xfrm>
            <a:off x="3962400" y="1132344"/>
            <a:ext cx="2895600" cy="2985433"/>
          </a:xfrm>
          <a:prstGeom prst="rect">
            <a:avLst/>
          </a:prstGeom>
          <a:noFill/>
        </p:spPr>
        <p:txBody>
          <a:bodyPr wrap="square" rtlCol="0">
            <a:spAutoFit/>
          </a:bodyPr>
          <a:lstStyle/>
          <a:p>
            <a:pPr algn="ctr"/>
            <a:r>
              <a:rPr lang="en-US" sz="3200" b="1" dirty="0" smtClean="0"/>
              <a:t>2</a:t>
            </a:r>
            <a:r>
              <a:rPr lang="en-US" dirty="0" smtClean="0"/>
              <a:t/>
            </a:r>
            <a:br>
              <a:rPr lang="en-US" dirty="0" smtClean="0"/>
            </a:br>
            <a:r>
              <a:rPr lang="en-US" dirty="0" smtClean="0"/>
              <a:t>          </a:t>
            </a:r>
            <a:r>
              <a:rPr lang="en-US" sz="2000" dirty="0" smtClean="0"/>
              <a:t>Absence </a:t>
            </a:r>
            <a:r>
              <a:rPr lang="en-US" sz="2000" dirty="0"/>
              <a:t>of </a:t>
            </a:r>
            <a:endParaRPr lang="en-US" sz="2000" dirty="0" smtClean="0"/>
          </a:p>
          <a:p>
            <a:pPr algn="ctr"/>
            <a:r>
              <a:rPr lang="en-US" sz="2000" dirty="0" smtClean="0"/>
              <a:t> </a:t>
            </a:r>
            <a:r>
              <a:rPr lang="en-US" sz="2000" dirty="0"/>
              <a:t>quality teachers, skill training providers in localities near to difficult areas</a:t>
            </a:r>
          </a:p>
          <a:p>
            <a:endParaRPr lang="en-US" sz="2000" dirty="0"/>
          </a:p>
          <a:p>
            <a:endParaRPr lang="en-US" dirty="0"/>
          </a:p>
          <a:p>
            <a:endParaRPr lang="en-US" dirty="0"/>
          </a:p>
        </p:txBody>
      </p:sp>
      <p:sp>
        <p:nvSpPr>
          <p:cNvPr id="7" name="TextBox 6"/>
          <p:cNvSpPr txBox="1"/>
          <p:nvPr/>
        </p:nvSpPr>
        <p:spPr>
          <a:xfrm>
            <a:off x="3962400" y="3455074"/>
            <a:ext cx="2895600" cy="2339102"/>
          </a:xfrm>
          <a:prstGeom prst="rect">
            <a:avLst/>
          </a:prstGeom>
          <a:noFill/>
        </p:spPr>
        <p:txBody>
          <a:bodyPr wrap="square" rtlCol="0">
            <a:spAutoFit/>
          </a:bodyPr>
          <a:lstStyle/>
          <a:p>
            <a:pPr algn="ctr"/>
            <a:r>
              <a:rPr lang="en-US" sz="3200" b="1" dirty="0" smtClean="0"/>
              <a:t>4</a:t>
            </a:r>
            <a:r>
              <a:rPr lang="en-US" dirty="0" smtClean="0"/>
              <a:t/>
            </a:r>
            <a:br>
              <a:rPr lang="en-US" dirty="0" smtClean="0"/>
            </a:br>
            <a:r>
              <a:rPr lang="en-US" dirty="0" smtClean="0"/>
              <a:t>      </a:t>
            </a:r>
            <a:r>
              <a:rPr lang="en-US" sz="2000" dirty="0" smtClean="0"/>
              <a:t>Dependence </a:t>
            </a:r>
          </a:p>
          <a:p>
            <a:pPr algn="ctr"/>
            <a:r>
              <a:rPr lang="en-US" sz="2000" dirty="0" smtClean="0"/>
              <a:t>on </a:t>
            </a:r>
            <a:r>
              <a:rPr lang="en-US" sz="2000" dirty="0"/>
              <a:t>centralized delivery model</a:t>
            </a:r>
          </a:p>
          <a:p>
            <a:pPr algn="ctr"/>
            <a:endParaRPr lang="en-US" dirty="0"/>
          </a:p>
          <a:p>
            <a:endParaRPr lang="en-US" dirty="0"/>
          </a:p>
          <a:p>
            <a:endParaRPr lang="en-US" dirty="0"/>
          </a:p>
        </p:txBody>
      </p:sp>
      <p:sp>
        <p:nvSpPr>
          <p:cNvPr id="8" name="TextBox 7"/>
          <p:cNvSpPr txBox="1"/>
          <p:nvPr/>
        </p:nvSpPr>
        <p:spPr>
          <a:xfrm>
            <a:off x="303245" y="3439161"/>
            <a:ext cx="2286000" cy="2062103"/>
          </a:xfrm>
          <a:prstGeom prst="rect">
            <a:avLst/>
          </a:prstGeom>
          <a:noFill/>
        </p:spPr>
        <p:txBody>
          <a:bodyPr wrap="square" rtlCol="0">
            <a:spAutoFit/>
          </a:bodyPr>
          <a:lstStyle/>
          <a:p>
            <a:pPr algn="ctr"/>
            <a:r>
              <a:rPr lang="en-US" sz="3200" b="1" dirty="0" smtClean="0"/>
              <a:t>3</a:t>
            </a:r>
            <a:r>
              <a:rPr lang="en-US" dirty="0" smtClean="0"/>
              <a:t/>
            </a:r>
            <a:br>
              <a:rPr lang="en-US" dirty="0" smtClean="0"/>
            </a:br>
            <a:r>
              <a:rPr lang="en-US" sz="2000" dirty="0"/>
              <a:t>Issues of accessibility and affordability</a:t>
            </a:r>
          </a:p>
          <a:p>
            <a:pPr algn="ctr"/>
            <a:endParaRPr lang="en-US" dirty="0"/>
          </a:p>
          <a:p>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10439" b="13522"/>
          <a:stretch/>
        </p:blipFill>
        <p:spPr>
          <a:xfrm>
            <a:off x="3977338" y="3488616"/>
            <a:ext cx="732124" cy="75586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3455074"/>
            <a:ext cx="491990" cy="78940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400" y="1241765"/>
            <a:ext cx="728917" cy="728917"/>
          </a:xfrm>
          <a:prstGeom prst="rect">
            <a:avLst/>
          </a:prstGeom>
        </p:spPr>
      </p:pic>
    </p:spTree>
    <p:extLst>
      <p:ext uri="{BB962C8B-B14F-4D97-AF65-F5344CB8AC3E}">
        <p14:creationId xmlns:p14="http://schemas.microsoft.com/office/powerpoint/2010/main" val="3036494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2617" y="256591"/>
            <a:ext cx="6477000" cy="4185761"/>
          </a:xfrm>
          <a:prstGeom prst="rect">
            <a:avLst/>
          </a:prstGeom>
          <a:noFill/>
        </p:spPr>
        <p:txBody>
          <a:bodyPr wrap="square" rtlCol="0">
            <a:spAutoFit/>
          </a:bodyPr>
          <a:lstStyle/>
          <a:p>
            <a:r>
              <a:rPr lang="en-US" sz="2000" dirty="0" smtClean="0"/>
              <a:t>The Challenges made us  Question </a:t>
            </a:r>
            <a:r>
              <a:rPr lang="en-US" dirty="0" smtClean="0"/>
              <a:t>:</a:t>
            </a:r>
          </a:p>
          <a:p>
            <a:endParaRPr lang="en-US" dirty="0"/>
          </a:p>
          <a:p>
            <a:pPr algn="ctr"/>
            <a:r>
              <a:rPr lang="en-US" sz="2000" b="1" dirty="0"/>
              <a:t>Can there be an </a:t>
            </a:r>
            <a:r>
              <a:rPr lang="en-US" sz="2800" b="1" dirty="0">
                <a:solidFill>
                  <a:srgbClr val="2245F6"/>
                </a:solidFill>
              </a:rPr>
              <a:t>intervention</a:t>
            </a:r>
            <a:r>
              <a:rPr lang="en-US" sz="2000" b="1" dirty="0"/>
              <a:t> that </a:t>
            </a:r>
            <a:r>
              <a:rPr lang="en-US" sz="2800" b="1" dirty="0">
                <a:solidFill>
                  <a:srgbClr val="2245F6"/>
                </a:solidFill>
              </a:rPr>
              <a:t>complement</a:t>
            </a:r>
            <a:r>
              <a:rPr lang="en-US" sz="2800" b="1" dirty="0">
                <a:solidFill>
                  <a:srgbClr val="FF0000"/>
                </a:solidFill>
              </a:rPr>
              <a:t> </a:t>
            </a:r>
            <a:r>
              <a:rPr lang="en-US" sz="2800" b="1" dirty="0">
                <a:solidFill>
                  <a:srgbClr val="2245F6"/>
                </a:solidFill>
              </a:rPr>
              <a:t>and supplement teachers</a:t>
            </a:r>
            <a:r>
              <a:rPr lang="en-US" sz="2000" b="1" dirty="0">
                <a:solidFill>
                  <a:srgbClr val="2245F6"/>
                </a:solidFill>
              </a:rPr>
              <a:t>, </a:t>
            </a:r>
            <a:r>
              <a:rPr lang="en-US" sz="2800" b="1" dirty="0">
                <a:solidFill>
                  <a:srgbClr val="2245F6"/>
                </a:solidFill>
              </a:rPr>
              <a:t>enhance their capability</a:t>
            </a:r>
            <a:r>
              <a:rPr lang="en-US" sz="2000" b="1" dirty="0"/>
              <a:t>, be an effective substitute when required, </a:t>
            </a:r>
            <a:r>
              <a:rPr lang="en-US" sz="2800" b="1" dirty="0">
                <a:solidFill>
                  <a:srgbClr val="2245F6"/>
                </a:solidFill>
              </a:rPr>
              <a:t>engages students </a:t>
            </a:r>
            <a:r>
              <a:rPr lang="en-US" sz="2000" b="1" dirty="0"/>
              <a:t>and make </a:t>
            </a:r>
            <a:r>
              <a:rPr lang="en-US" sz="2800" b="1" dirty="0">
                <a:solidFill>
                  <a:srgbClr val="2245F6"/>
                </a:solidFill>
              </a:rPr>
              <a:t>learning an interesting experience</a:t>
            </a:r>
            <a:r>
              <a:rPr lang="en-US" sz="2000" b="1" dirty="0" smtClean="0"/>
              <a:t>?</a:t>
            </a:r>
          </a:p>
          <a:p>
            <a:pPr algn="ctr"/>
            <a:endParaRPr lang="en-US" sz="2000" b="1" dirty="0" smtClean="0"/>
          </a:p>
          <a:p>
            <a:pPr algn="ctr"/>
            <a:r>
              <a:rPr lang="en-US" sz="2000" b="1" dirty="0" smtClean="0"/>
              <a:t>and</a:t>
            </a:r>
          </a:p>
          <a:p>
            <a:pPr algn="ctr"/>
            <a:endParaRPr lang="en-US" sz="2000" b="1" dirty="0" smtClean="0"/>
          </a:p>
          <a:p>
            <a:pPr algn="ctr"/>
            <a:r>
              <a:rPr lang="en-US" sz="2800" b="1" dirty="0" smtClean="0"/>
              <a:t>i-Saksham was born</a:t>
            </a:r>
          </a:p>
        </p:txBody>
      </p:sp>
      <p:pic>
        <p:nvPicPr>
          <p:cNvPr id="6" name="Picture 2" descr="H:\pics\centre pics\IMG_20141123_101031.jpg"/>
          <p:cNvPicPr>
            <a:picLocks noChangeAspect="1" noChangeArrowheads="1"/>
          </p:cNvPicPr>
          <p:nvPr/>
        </p:nvPicPr>
        <p:blipFill rotWithShape="1">
          <a:blip r:embed="rId2" cstate="print"/>
          <a:srcRect r="8754" b="3172"/>
          <a:stretch/>
        </p:blipFill>
        <p:spPr bwMode="auto">
          <a:xfrm flipH="1">
            <a:off x="-1" y="4384966"/>
            <a:ext cx="6857999" cy="4759034"/>
          </a:xfrm>
          <a:prstGeom prst="rect">
            <a:avLst/>
          </a:prstGeom>
          <a:noFill/>
        </p:spPr>
      </p:pic>
    </p:spTree>
    <p:extLst>
      <p:ext uri="{BB962C8B-B14F-4D97-AF65-F5344CB8AC3E}">
        <p14:creationId xmlns:p14="http://schemas.microsoft.com/office/powerpoint/2010/main" val="3770011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7518" y="533400"/>
            <a:ext cx="3733800" cy="2677656"/>
          </a:xfrm>
          <a:prstGeom prst="rect">
            <a:avLst/>
          </a:prstGeom>
          <a:noFill/>
        </p:spPr>
        <p:txBody>
          <a:bodyPr wrap="square" rtlCol="0">
            <a:spAutoFit/>
          </a:bodyPr>
          <a:lstStyle/>
          <a:p>
            <a:pPr algn="just"/>
            <a:r>
              <a:rPr lang="en-US" sz="2000" dirty="0" smtClean="0"/>
              <a:t>Local community </a:t>
            </a:r>
            <a:r>
              <a:rPr lang="en-US" sz="2000" dirty="0"/>
              <a:t>tutors </a:t>
            </a:r>
            <a:r>
              <a:rPr lang="en-US" sz="2800" b="1" dirty="0">
                <a:solidFill>
                  <a:srgbClr val="3955DF"/>
                </a:solidFill>
              </a:rPr>
              <a:t>(</a:t>
            </a:r>
            <a:r>
              <a:rPr lang="en-US" sz="2800" b="1" dirty="0" smtClean="0">
                <a:solidFill>
                  <a:srgbClr val="3955DF"/>
                </a:solidFill>
              </a:rPr>
              <a:t>Saksham </a:t>
            </a:r>
            <a:r>
              <a:rPr lang="en-US" sz="2800" b="1" dirty="0" err="1" smtClean="0">
                <a:solidFill>
                  <a:srgbClr val="3955DF"/>
                </a:solidFill>
              </a:rPr>
              <a:t>Mitra</a:t>
            </a:r>
            <a:r>
              <a:rPr lang="en-US" sz="2800" b="1" dirty="0">
                <a:solidFill>
                  <a:srgbClr val="3955DF"/>
                </a:solidFill>
              </a:rPr>
              <a:t>)</a:t>
            </a:r>
            <a:r>
              <a:rPr lang="en-US" sz="2800" b="1" dirty="0" smtClean="0">
                <a:solidFill>
                  <a:srgbClr val="3955DF"/>
                </a:solidFill>
              </a:rPr>
              <a:t> </a:t>
            </a:r>
            <a:r>
              <a:rPr lang="en-US" sz="2000" dirty="0" smtClean="0"/>
              <a:t>were selected, trained and provided with </a:t>
            </a:r>
            <a:r>
              <a:rPr lang="en-US" sz="2000" dirty="0"/>
              <a:t>capabilities and resources to empower their community through education and awareness, while earning a livelihood for themselves.</a:t>
            </a:r>
          </a:p>
        </p:txBody>
      </p:sp>
      <p:sp>
        <p:nvSpPr>
          <p:cNvPr id="6" name="Rectangle 5"/>
          <p:cNvSpPr/>
          <p:nvPr/>
        </p:nvSpPr>
        <p:spPr>
          <a:xfrm>
            <a:off x="5257800" y="0"/>
            <a:ext cx="432318" cy="25908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842518" y="5328"/>
            <a:ext cx="393441" cy="3205728"/>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00800" y="0"/>
            <a:ext cx="393441" cy="39624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India Fellows\i-Saksham\Annual Report\Annual report 2015-16\selected photo\11902518_1476653279326401_8365992239850087000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99248"/>
            <a:ext cx="6858000" cy="50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046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33000"/>
                    </a14:imgEffect>
                    <a14:imgEffect>
                      <a14:brightnessContrast bright="8000" contrast="35000"/>
                    </a14:imgEffect>
                  </a14:imgLayer>
                </a14:imgProps>
              </a:ext>
            </a:extLst>
          </a:blip>
          <a:srcRect/>
          <a:stretch>
            <a:fillRect/>
          </a:stretch>
        </p:blipFill>
        <p:spPr bwMode="auto">
          <a:xfrm>
            <a:off x="1" y="3581400"/>
            <a:ext cx="6833118" cy="5562600"/>
          </a:xfrm>
          <a:prstGeom prst="rect">
            <a:avLst/>
          </a:prstGeom>
          <a:noFill/>
          <a:ln w="9525">
            <a:noFill/>
            <a:miter lim="800000"/>
            <a:headEnd/>
            <a:tailEnd/>
          </a:ln>
          <a:effectLst/>
        </p:spPr>
      </p:pic>
      <p:sp>
        <p:nvSpPr>
          <p:cNvPr id="4" name="Rectangle 3"/>
          <p:cNvSpPr/>
          <p:nvPr/>
        </p:nvSpPr>
        <p:spPr>
          <a:xfrm>
            <a:off x="1" y="0"/>
            <a:ext cx="6857999" cy="4514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solidFill>
                <a:schemeClr val="tx1"/>
              </a:solidFill>
            </a:endParaRPr>
          </a:p>
          <a:p>
            <a:pPr algn="ctr"/>
            <a:r>
              <a:rPr lang="en-US" sz="3600" b="1" dirty="0" smtClean="0">
                <a:solidFill>
                  <a:schemeClr val="tx1"/>
                </a:solidFill>
              </a:rPr>
              <a:t>Mission and Vision</a:t>
            </a:r>
            <a:endParaRPr lang="en-US" sz="3600" b="1" dirty="0" smtClean="0">
              <a:solidFill>
                <a:schemeClr val="tx1"/>
              </a:solidFill>
            </a:endParaRPr>
          </a:p>
          <a:p>
            <a:endParaRPr lang="en-US" sz="2800" b="1" dirty="0">
              <a:solidFill>
                <a:schemeClr val="tx1"/>
              </a:solidFill>
            </a:endParaRPr>
          </a:p>
          <a:p>
            <a:r>
              <a:rPr lang="en-US" sz="2800" b="1" dirty="0" smtClean="0">
                <a:solidFill>
                  <a:schemeClr val="tx1"/>
                </a:solidFill>
              </a:rPr>
              <a:t>VISION</a:t>
            </a:r>
          </a:p>
          <a:p>
            <a:r>
              <a:rPr lang="en-US" sz="2000" dirty="0" smtClean="0">
                <a:solidFill>
                  <a:schemeClr val="tx1"/>
                </a:solidFill>
              </a:rPr>
              <a:t>A society where people from excluded sections are well educated, skilled and self reliant.</a:t>
            </a:r>
          </a:p>
          <a:p>
            <a:endParaRPr lang="en-US" dirty="0">
              <a:solidFill>
                <a:schemeClr val="tx1"/>
              </a:solidFill>
            </a:endParaRPr>
          </a:p>
          <a:p>
            <a:r>
              <a:rPr lang="en-US" sz="2800" b="1" dirty="0" smtClean="0">
                <a:solidFill>
                  <a:schemeClr val="tx1"/>
                </a:solidFill>
              </a:rPr>
              <a:t>MISSION</a:t>
            </a:r>
          </a:p>
          <a:p>
            <a:r>
              <a:rPr lang="en-US" sz="2000" dirty="0" smtClean="0">
                <a:solidFill>
                  <a:schemeClr val="tx1"/>
                </a:solidFill>
              </a:rPr>
              <a:t>To provide in-situ education and skill development services in unreached areas to enterprising young community educators, mainly females and differently-abled with the aid of digital technology/content.</a:t>
            </a:r>
          </a:p>
          <a:p>
            <a:endParaRPr lang="en-US" dirty="0">
              <a:solidFill>
                <a:schemeClr val="tx1"/>
              </a:solidFill>
            </a:endParaRPr>
          </a:p>
        </p:txBody>
      </p:sp>
    </p:spTree>
    <p:extLst>
      <p:ext uri="{BB962C8B-B14F-4D97-AF65-F5344CB8AC3E}">
        <p14:creationId xmlns:p14="http://schemas.microsoft.com/office/powerpoint/2010/main" val="2792298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5000" contrast="4000"/>
                    </a14:imgEffect>
                  </a14:imgLayer>
                </a14:imgProps>
              </a:ext>
              <a:ext uri="{28A0092B-C50C-407E-A947-70E740481C1C}">
                <a14:useLocalDpi xmlns:a14="http://schemas.microsoft.com/office/drawing/2010/main" val="0"/>
              </a:ext>
            </a:extLst>
          </a:blip>
          <a:srcRect/>
          <a:stretch>
            <a:fillRect/>
          </a:stretch>
        </p:blipFill>
        <p:spPr bwMode="auto">
          <a:xfrm>
            <a:off x="1524000" y="4876800"/>
            <a:ext cx="5334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09600" y="152400"/>
            <a:ext cx="5905500" cy="762000"/>
          </a:xfrm>
        </p:spPr>
        <p:txBody>
          <a:bodyPr>
            <a:normAutofit/>
          </a:bodyPr>
          <a:lstStyle/>
          <a:p>
            <a:r>
              <a:rPr lang="en-US" sz="3600" b="1" dirty="0" smtClean="0"/>
              <a:t>Objectives of the Initiative</a:t>
            </a:r>
            <a:endParaRPr lang="en-US" sz="3600" b="1" dirty="0"/>
          </a:p>
        </p:txBody>
      </p:sp>
      <p:sp>
        <p:nvSpPr>
          <p:cNvPr id="4" name="Rectangle 3"/>
          <p:cNvSpPr/>
          <p:nvPr/>
        </p:nvSpPr>
        <p:spPr>
          <a:xfrm>
            <a:off x="76200" y="4876800"/>
            <a:ext cx="533400" cy="426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2000" y="6324599"/>
            <a:ext cx="533400" cy="284583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33265" y="3585387"/>
            <a:ext cx="6553200" cy="707886"/>
          </a:xfrm>
          <a:prstGeom prst="rect">
            <a:avLst/>
          </a:prstGeom>
          <a:solidFill>
            <a:schemeClr val="accent6">
              <a:lumMod val="60000"/>
              <a:lumOff val="40000"/>
            </a:schemeClr>
          </a:solidFill>
        </p:spPr>
        <p:txBody>
          <a:bodyPr wrap="square" rtlCol="0">
            <a:spAutoFit/>
          </a:bodyPr>
          <a:lstStyle/>
          <a:p>
            <a:r>
              <a:rPr lang="en-US" sz="2000" dirty="0"/>
              <a:t>Empowering within-village livelihood for youth by delivering quality educational &amp; skilling services to fellow villagers. </a:t>
            </a:r>
          </a:p>
        </p:txBody>
      </p:sp>
      <p:sp>
        <p:nvSpPr>
          <p:cNvPr id="8" name="TextBox 7"/>
          <p:cNvSpPr txBox="1"/>
          <p:nvPr/>
        </p:nvSpPr>
        <p:spPr>
          <a:xfrm>
            <a:off x="228600" y="1344543"/>
            <a:ext cx="6553200" cy="707886"/>
          </a:xfrm>
          <a:prstGeom prst="rect">
            <a:avLst/>
          </a:prstGeom>
          <a:solidFill>
            <a:schemeClr val="accent6">
              <a:lumMod val="60000"/>
              <a:lumOff val="40000"/>
            </a:schemeClr>
          </a:solidFill>
        </p:spPr>
        <p:txBody>
          <a:bodyPr wrap="square" rtlCol="0">
            <a:spAutoFit/>
          </a:bodyPr>
          <a:lstStyle/>
          <a:p>
            <a:r>
              <a:rPr lang="en-US" sz="2000" dirty="0"/>
              <a:t>Skill development of rural youth, as a community tutor in delivering quality learning </a:t>
            </a:r>
          </a:p>
        </p:txBody>
      </p:sp>
      <p:sp>
        <p:nvSpPr>
          <p:cNvPr id="12" name="TextBox 11"/>
          <p:cNvSpPr txBox="1"/>
          <p:nvPr/>
        </p:nvSpPr>
        <p:spPr>
          <a:xfrm>
            <a:off x="228600" y="2438400"/>
            <a:ext cx="6553200" cy="707886"/>
          </a:xfrm>
          <a:prstGeom prst="rect">
            <a:avLst/>
          </a:prstGeom>
          <a:solidFill>
            <a:schemeClr val="accent6">
              <a:lumMod val="60000"/>
              <a:lumOff val="40000"/>
            </a:schemeClr>
          </a:solidFill>
        </p:spPr>
        <p:txBody>
          <a:bodyPr wrap="square" rtlCol="0">
            <a:spAutoFit/>
          </a:bodyPr>
          <a:lstStyle/>
          <a:p>
            <a:r>
              <a:rPr lang="en-US" sz="2000" dirty="0"/>
              <a:t>Improving learning levels of children through quality content delivery </a:t>
            </a:r>
          </a:p>
        </p:txBody>
      </p:sp>
    </p:spTree>
    <p:extLst>
      <p:ext uri="{BB962C8B-B14F-4D97-AF65-F5344CB8AC3E}">
        <p14:creationId xmlns:p14="http://schemas.microsoft.com/office/powerpoint/2010/main" val="485250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0"/>
            <a:ext cx="5181600" cy="2923877"/>
          </a:xfrm>
          <a:prstGeom prst="rect">
            <a:avLst/>
          </a:prstGeom>
          <a:noFill/>
        </p:spPr>
        <p:txBody>
          <a:bodyPr wrap="square" rtlCol="0">
            <a:spAutoFit/>
          </a:bodyPr>
          <a:lstStyle/>
          <a:p>
            <a:pPr algn="just"/>
            <a:r>
              <a:rPr lang="en-US" sz="2000" dirty="0" smtClean="0"/>
              <a:t>We wanted to </a:t>
            </a:r>
            <a:r>
              <a:rPr lang="en-US" sz="2400" b="1" dirty="0" smtClean="0">
                <a:solidFill>
                  <a:srgbClr val="3955DF"/>
                </a:solidFill>
              </a:rPr>
              <a:t>improve </a:t>
            </a:r>
            <a:r>
              <a:rPr lang="en-US" sz="2400" b="1" dirty="0">
                <a:solidFill>
                  <a:srgbClr val="3955DF"/>
                </a:solidFill>
              </a:rPr>
              <a:t>the capability of individual through use of ICT tools</a:t>
            </a:r>
            <a:r>
              <a:rPr lang="en-US" sz="2000" dirty="0"/>
              <a:t> by promoting digital literacy. We promoted the </a:t>
            </a:r>
            <a:r>
              <a:rPr lang="en-US" sz="2400" b="1" dirty="0">
                <a:solidFill>
                  <a:srgbClr val="3955DF"/>
                </a:solidFill>
              </a:rPr>
              <a:t>engagement of the </a:t>
            </a:r>
            <a:r>
              <a:rPr lang="en-US" sz="2400" b="1" dirty="0" smtClean="0">
                <a:solidFill>
                  <a:srgbClr val="3955DF"/>
                </a:solidFill>
              </a:rPr>
              <a:t>youths with </a:t>
            </a:r>
            <a:r>
              <a:rPr lang="en-US" sz="2400" b="1" dirty="0">
                <a:solidFill>
                  <a:srgbClr val="3955DF"/>
                </a:solidFill>
              </a:rPr>
              <a:t>ICT tools</a:t>
            </a:r>
            <a:r>
              <a:rPr lang="en-US" sz="2000" dirty="0"/>
              <a:t> to become an active stakeholder in development process through </a:t>
            </a:r>
            <a:r>
              <a:rPr lang="en-US" sz="2400" b="1" dirty="0">
                <a:solidFill>
                  <a:srgbClr val="3955DF"/>
                </a:solidFill>
              </a:rPr>
              <a:t>improved capabilities.</a:t>
            </a:r>
            <a:endParaRPr lang="en-US" sz="2400" dirty="0">
              <a:solidFill>
                <a:srgbClr val="3955DF"/>
              </a:solidFill>
            </a:endParaRPr>
          </a:p>
          <a:p>
            <a:pPr algn="just"/>
            <a:endParaRPr lang="en-US" sz="2000" dirty="0"/>
          </a:p>
        </p:txBody>
      </p:sp>
      <p:sp>
        <p:nvSpPr>
          <p:cNvPr id="6" name="Right Triangle 5"/>
          <p:cNvSpPr/>
          <p:nvPr/>
        </p:nvSpPr>
        <p:spPr>
          <a:xfrm flipH="1">
            <a:off x="0" y="0"/>
            <a:ext cx="6858000" cy="91440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descr="H:\India Fellows\i-Saksham\Annual Report\Annual report 2015-16\selected photo\DSC_00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143498"/>
            <a:ext cx="6858000" cy="400050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rot="3164241">
            <a:off x="2795424" y="1635593"/>
            <a:ext cx="3950133" cy="4846385"/>
            <a:chOff x="44233" y="2231873"/>
            <a:chExt cx="3950133" cy="484638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3243">
              <a:off x="1030612" y="2231873"/>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hord 7"/>
            <p:cNvSpPr/>
            <p:nvPr/>
          </p:nvSpPr>
          <p:spPr>
            <a:xfrm rot="3451199">
              <a:off x="84541" y="3168433"/>
              <a:ext cx="3869517" cy="3950133"/>
            </a:xfrm>
            <a:prstGeom prst="chord">
              <a:avLst>
                <a:gd name="adj1" fmla="val 2700000"/>
                <a:gd name="adj2" fmla="val 163922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rot="18435759">
              <a:off x="496059" y="3990589"/>
              <a:ext cx="2685661" cy="2031325"/>
            </a:xfrm>
            <a:prstGeom prst="rect">
              <a:avLst/>
            </a:prstGeom>
            <a:noFill/>
          </p:spPr>
          <p:txBody>
            <a:bodyPr wrap="square" rtlCol="0">
              <a:spAutoFit/>
            </a:bodyPr>
            <a:lstStyle/>
            <a:p>
              <a:pPr algn="ctr"/>
              <a:r>
                <a:rPr lang="en-US" b="1" dirty="0">
                  <a:solidFill>
                    <a:schemeClr val="bg1"/>
                  </a:solidFill>
                </a:rPr>
                <a:t>We shared a tablet with youth, trained them on pedagogy and the use of technology to deliver best practices at their </a:t>
              </a:r>
              <a:endParaRPr lang="en-US" b="1" dirty="0" smtClean="0">
                <a:solidFill>
                  <a:schemeClr val="bg1"/>
                </a:solidFill>
              </a:endParaRPr>
            </a:p>
            <a:p>
              <a:pPr algn="ctr"/>
              <a:r>
                <a:rPr lang="en-US" b="1" dirty="0" smtClean="0">
                  <a:solidFill>
                    <a:schemeClr val="bg1"/>
                  </a:solidFill>
                </a:rPr>
                <a:t>Saksham </a:t>
              </a:r>
              <a:r>
                <a:rPr lang="en-US" b="1" dirty="0" err="1">
                  <a:solidFill>
                    <a:schemeClr val="bg1"/>
                  </a:solidFill>
                </a:rPr>
                <a:t>Kendras</a:t>
              </a:r>
              <a:r>
                <a:rPr lang="en-US" b="1" dirty="0">
                  <a:solidFill>
                    <a:schemeClr val="bg1"/>
                  </a:solidFill>
                </a:rPr>
                <a:t>.</a:t>
              </a:r>
            </a:p>
            <a:p>
              <a:pPr algn="ctr"/>
              <a:endParaRPr lang="en-US" dirty="0"/>
            </a:p>
          </p:txBody>
        </p:sp>
      </p:grpSp>
    </p:spTree>
    <p:extLst>
      <p:ext uri="{BB962C8B-B14F-4D97-AF65-F5344CB8AC3E}">
        <p14:creationId xmlns:p14="http://schemas.microsoft.com/office/powerpoint/2010/main" val="156525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6705600" cy="609600"/>
          </a:xfrm>
        </p:spPr>
        <p:txBody>
          <a:bodyPr>
            <a:noAutofit/>
          </a:bodyPr>
          <a:lstStyle/>
          <a:p>
            <a:r>
              <a:rPr lang="en-US" sz="3600" b="1" dirty="0" smtClean="0"/>
              <a:t>The Support and the Beginning</a:t>
            </a:r>
            <a:endParaRPr lang="en-US" sz="3600" b="1" dirty="0"/>
          </a:p>
        </p:txBody>
      </p:sp>
      <p:sp>
        <p:nvSpPr>
          <p:cNvPr id="4" name="Rectangle 3"/>
          <p:cNvSpPr/>
          <p:nvPr/>
        </p:nvSpPr>
        <p:spPr>
          <a:xfrm>
            <a:off x="152400" y="1147665"/>
            <a:ext cx="3810000" cy="2862322"/>
          </a:xfrm>
          <a:prstGeom prst="rect">
            <a:avLst/>
          </a:prstGeom>
        </p:spPr>
        <p:txBody>
          <a:bodyPr wrap="square">
            <a:spAutoFit/>
          </a:bodyPr>
          <a:lstStyle/>
          <a:p>
            <a:pPr algn="just"/>
            <a:r>
              <a:rPr lang="en-US" dirty="0"/>
              <a:t>As of now 50 Android tablets have been crowd sourced through individual philanthropy and are placed with Residential Bridge Course schools, Remand Homes, Schools, Social Workers, Community Tutors and Students Self-Study Circles. </a:t>
            </a:r>
            <a:endParaRPr lang="en-US" dirty="0" smtClean="0"/>
          </a:p>
          <a:p>
            <a:pPr algn="just"/>
            <a:endParaRPr lang="en-US" dirty="0"/>
          </a:p>
          <a:p>
            <a:pPr algn="just"/>
            <a:endParaRPr lang="en-US" dirty="0"/>
          </a:p>
          <a:p>
            <a:pPr algn="just"/>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400" y="1295400"/>
            <a:ext cx="2667000" cy="20002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6477000"/>
            <a:ext cx="4495801" cy="260985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7324" r="14776"/>
          <a:stretch/>
        </p:blipFill>
        <p:spPr>
          <a:xfrm>
            <a:off x="95250" y="3464835"/>
            <a:ext cx="4457701" cy="2783565"/>
          </a:xfrm>
          <a:prstGeom prst="rect">
            <a:avLst/>
          </a:prstGeom>
        </p:spPr>
      </p:pic>
      <p:sp>
        <p:nvSpPr>
          <p:cNvPr id="7" name="TextBox 6"/>
          <p:cNvSpPr txBox="1"/>
          <p:nvPr/>
        </p:nvSpPr>
        <p:spPr>
          <a:xfrm>
            <a:off x="4667251" y="5960209"/>
            <a:ext cx="2038349" cy="3139321"/>
          </a:xfrm>
          <a:prstGeom prst="rect">
            <a:avLst/>
          </a:prstGeom>
          <a:noFill/>
        </p:spPr>
        <p:txBody>
          <a:bodyPr wrap="square" rtlCol="0">
            <a:spAutoFit/>
          </a:bodyPr>
          <a:lstStyle/>
          <a:p>
            <a:pPr algn="just"/>
            <a:r>
              <a:rPr lang="en-US" dirty="0"/>
              <a:t>We work on low cost but good quality tablets. The total hardware cost along with content is around Rs.10000. It requires low investment and financial risk of failure is limited for the entrepreneur. </a:t>
            </a:r>
          </a:p>
        </p:txBody>
      </p:sp>
    </p:spTree>
    <p:extLst>
      <p:ext uri="{BB962C8B-B14F-4D97-AF65-F5344CB8AC3E}">
        <p14:creationId xmlns:p14="http://schemas.microsoft.com/office/powerpoint/2010/main" val="12736433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3802</TotalTime>
  <Words>1210</Words>
  <Application>Microsoft Office PowerPoint</Application>
  <PresentationFormat>On-screen Show (4:3)</PresentationFormat>
  <Paragraphs>99</Paragraphs>
  <Slides>21</Slides>
  <Notes>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Objectives of the Initiative</vt:lpstr>
      <vt:lpstr>PowerPoint Presentation</vt:lpstr>
      <vt:lpstr>The Support and the Beginning</vt:lpstr>
      <vt:lpstr>PowerPoint Presentation</vt:lpstr>
      <vt:lpstr>PowerPoint Presentation</vt:lpstr>
      <vt:lpstr>Children had an enriching experience and best quality education material became accessible to poor students at their door steps</vt:lpstr>
      <vt:lpstr>Stories from Field</vt:lpstr>
      <vt:lpstr>PowerPoint Presentation</vt:lpstr>
      <vt:lpstr>Our new Intervention at KGBV</vt:lpstr>
      <vt:lpstr>PowerPoint Presentation</vt:lpstr>
      <vt:lpstr>Awards and Acclamations</vt:lpstr>
      <vt:lpstr>Learning from the Year</vt:lpstr>
      <vt:lpstr>Plan 2016-17</vt:lpstr>
      <vt:lpstr>Financials</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dc:creator>
  <cp:lastModifiedBy>Microsoft</cp:lastModifiedBy>
  <cp:revision>75</cp:revision>
  <dcterms:created xsi:type="dcterms:W3CDTF">2019-03-29T08:04:47Z</dcterms:created>
  <dcterms:modified xsi:type="dcterms:W3CDTF">2019-05-06T11:47:08Z</dcterms:modified>
</cp:coreProperties>
</file>